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0.svg" ContentType="image/svg+xml"/>
  <Override PartName="/ppt/media/image22.svg" ContentType="image/svg+xml"/>
  <Override PartName="/ppt/media/image23.svg" ContentType="image/svg+xml"/>
  <Override PartName="/ppt/media/image2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4630400" cy="8229600"/>
  <p:notesSz cx="8229600" cy="14630400"/>
  <p:embeddedFontLst>
    <p:embeddedFont>
      <p:font typeface="Roboto Slab" pitchFamily="34" charset="0"/>
      <p:bold r:id="rId21"/>
    </p:embeddedFont>
    <p:embeddedFont>
      <p:font typeface="Roboto Slab" pitchFamily="34" charset="-122"/>
      <p:bold r:id="rId22"/>
    </p:embeddedFont>
    <p:embeddedFont>
      <p:font typeface="Roboto Slab" pitchFamily="34" charset="-120"/>
      <p:bold r:id="rId23"/>
    </p:embeddedFont>
    <p:embeddedFont>
      <p:font typeface="Roboto" panose="02000000000000000000" pitchFamily="34" charset="0"/>
      <p:regular r:id="rId24"/>
    </p:embeddedFont>
    <p:embeddedFont>
      <p:font typeface="Roboto" panose="02000000000000000000" pitchFamily="34" charset="-122"/>
      <p:regular r:id="rId25"/>
    </p:embeddedFont>
    <p:embeddedFont>
      <p:font typeface="Roboto" panose="02000000000000000000" pitchFamily="34" charset="-120"/>
      <p:regular r:id="rId26"/>
    </p:embeddedFont>
    <p:embeddedFont>
      <p:font typeface="Consolas" panose="020B0609020204030204" pitchFamily="34" charset="0"/>
      <p:regular r:id="rId27"/>
      <p:bold r:id="rId28"/>
      <p:italic r:id="rId29"/>
      <p:boldItalic r:id="rId30"/>
    </p:embeddedFont>
    <p:embeddedFont>
      <p:font typeface="Consolas" panose="020B0609020204030204" pitchFamily="34" charset="-122"/>
      <p:regular r:id="rId31"/>
    </p:embeddedFont>
    <p:embeddedFont>
      <p:font typeface="Consolas" panose="020B0609020204030204" pitchFamily="34" charset="-120"/>
      <p:regular r:id="rId32"/>
    </p:embeddedFont>
    <p:embeddedFont>
      <p:font typeface="Calibri" panose="020F0502020204030204" charset="0"/>
      <p:regular r:id="rId33"/>
      <p:bold r:id="rId34"/>
      <p:italic r:id="rId35"/>
      <p:boldItalic r:id="rId3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16.fntdata"/><Relationship Id="rId35" Type="http://schemas.openxmlformats.org/officeDocument/2006/relationships/font" Target="fonts/font15.fntdata"/><Relationship Id="rId34" Type="http://schemas.openxmlformats.org/officeDocument/2006/relationships/font" Target="fonts/font14.fntdata"/><Relationship Id="rId33" Type="http://schemas.openxmlformats.org/officeDocument/2006/relationships/font" Target="fonts/font13.fntdata"/><Relationship Id="rId32" Type="http://schemas.openxmlformats.org/officeDocument/2006/relationships/font" Target="fonts/font12.fntdata"/><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Hôm nay em xin trình bày </a:t>
            </a:r>
            <a:r>
              <a:rPr lang="" altLang="en-US" dirty="0"/>
              <a:t>đ</a:t>
            </a:r>
            <a:r>
              <a:rPr lang="en-US" altLang="en-US" dirty="0"/>
              <a:t>ồ án với </a:t>
            </a:r>
            <a:r>
              <a:rPr lang="" altLang="en-US" dirty="0"/>
              <a:t>đ</a:t>
            </a:r>
            <a:r>
              <a:rPr lang="en-US" altLang="en-US" dirty="0"/>
              <a:t>ề tài Heart Failure Prediction Pipeline, sử dụng các công nghệ Spark ML, Kafka và Airflow.</a:t>
            </a:r>
            <a:endParaRPr lang="en-US" altLang="en-US" dirty="0"/>
          </a:p>
          <a:p>
            <a:r>
              <a:rPr lang="en-US" altLang="en-US" dirty="0"/>
              <a:t>Mục tiêu là xây dựng một hệ thống dự </a:t>
            </a:r>
            <a:r>
              <a:rPr lang="" altLang="en-US" dirty="0"/>
              <a:t>đ</a:t>
            </a:r>
            <a:r>
              <a:rPr lang="en-US" altLang="en-US" dirty="0"/>
              <a:t>oán nguy cơ tử vong do suy tim theo thời gian thực, từ khâu xử l</a:t>
            </a:r>
            <a:r>
              <a:rPr lang="" altLang="en-US" dirty="0"/>
              <a:t>ý</a:t>
            </a:r>
            <a:r>
              <a:rPr lang="en-US" altLang="en-US" dirty="0"/>
              <a:t> dữ liệu, huấn luyện mô hình </a:t>
            </a:r>
            <a:r>
              <a:rPr lang="" altLang="en-US" dirty="0"/>
              <a:t>đ</a:t>
            </a:r>
            <a:r>
              <a:rPr lang="en-US" altLang="en-US" dirty="0"/>
              <a:t>ến streaming và trực quan hóa kết quả.</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t>
            </a:r>
            <a:r>
              <a:rPr lang="" altLang="en-US" dirty="0"/>
              <a:t>Đ</a:t>
            </a:r>
            <a:r>
              <a:rPr lang="en-US" altLang="en-US" dirty="0"/>
              <a:t>ể mô phỏng môi tr</a:t>
            </a:r>
            <a:r>
              <a:rPr lang="" altLang="en-US" dirty="0"/>
              <a:t>ư</a:t>
            </a:r>
            <a:r>
              <a:rPr lang="en-US" altLang="en-US" dirty="0"/>
              <a:t>ờng gần với production, em c</a:t>
            </a:r>
            <a:r>
              <a:rPr lang="" altLang="en-US" dirty="0"/>
              <a:t>ũ</a:t>
            </a:r>
            <a:r>
              <a:rPr lang="en-US" altLang="en-US" dirty="0"/>
              <a:t>ng thiết kế kịch bản triển khai trên nhiều máy:</a:t>
            </a:r>
            <a:endParaRPr lang="en-US" altLang="en-US" dirty="0"/>
          </a:p>
          <a:p>
            <a:r>
              <a:rPr lang="en-US" altLang="en-US" dirty="0"/>
              <a:t>Một máy dành cho Spark Master/Worker.</a:t>
            </a:r>
            <a:endParaRPr lang="en-US" altLang="en-US" dirty="0"/>
          </a:p>
          <a:p>
            <a:r>
              <a:rPr lang="en-US" altLang="en-US" dirty="0"/>
              <a:t>Một máy riêng cho Kafka + Zookeeper + Kafka UI.</a:t>
            </a:r>
            <a:endParaRPr lang="en-US" altLang="en-US" dirty="0"/>
          </a:p>
          <a:p>
            <a:r>
              <a:rPr lang="en-US" altLang="en-US" dirty="0"/>
              <a:t>Một máy chạy Airflow, chứa DAG và scheduler.</a:t>
            </a:r>
            <a:endParaRPr lang="en-US" altLang="en-US" dirty="0"/>
          </a:p>
          <a:p>
            <a:r>
              <a:rPr lang="en-US" altLang="en-US" dirty="0"/>
              <a:t>Và một máy demo </a:t>
            </a:r>
            <a:r>
              <a:rPr lang="" altLang="en-US" dirty="0"/>
              <a:t>đ</a:t>
            </a:r>
            <a:r>
              <a:rPr lang="en-US" altLang="en-US" dirty="0"/>
              <a:t>ể chạy simulator và visualization.</a:t>
            </a:r>
            <a:endParaRPr lang="en-US" altLang="en-US" dirty="0"/>
          </a:p>
          <a:p>
            <a:r>
              <a:rPr lang="en-US" altLang="en-US" dirty="0"/>
              <a:t>Cần cấu hình IP, port, firewall và các biến môi tr</a:t>
            </a:r>
            <a:r>
              <a:rPr lang="" altLang="en-US" dirty="0"/>
              <a:t>ư</a:t>
            </a:r>
            <a:r>
              <a:rPr lang="en-US" altLang="en-US" dirty="0"/>
              <a:t>ờng nh</a:t>
            </a:r>
            <a:r>
              <a:rPr lang="" altLang="en-US" dirty="0"/>
              <a:t>ư</a:t>
            </a:r>
            <a:r>
              <a:rPr lang="en-US" altLang="en-US" dirty="0"/>
              <a:t> SPARK_HOME, KAFKA_SERVERS sao cho các thành phần có thể giao tiếp qua mạng.</a:t>
            </a:r>
            <a:endParaRPr lang="en-US" altLang="en-US" dirty="0"/>
          </a:p>
          <a:p>
            <a:r>
              <a:rPr lang="" altLang="en-US" dirty="0"/>
              <a:t>Đ</a:t>
            </a:r>
            <a:r>
              <a:rPr lang="en-US" altLang="en-US" dirty="0"/>
              <a:t>ây là b</a:t>
            </a:r>
            <a:r>
              <a:rPr lang="" altLang="en-US" dirty="0"/>
              <a:t>ư</a:t>
            </a:r>
            <a:r>
              <a:rPr lang="en-US" altLang="en-US" dirty="0"/>
              <a:t>ớc quan trọng </a:t>
            </a:r>
            <a:r>
              <a:rPr lang="" altLang="en-US" dirty="0"/>
              <a:t>đ</a:t>
            </a:r>
            <a:r>
              <a:rPr lang="en-US" altLang="en-US" dirty="0"/>
              <a:t>ể hệ thống có thể scale và triển khai trong môi tr</a:t>
            </a:r>
            <a:r>
              <a:rPr lang="" altLang="en-US" dirty="0"/>
              <a:t>ư</a:t>
            </a:r>
            <a:r>
              <a:rPr lang="en-US" altLang="en-US" dirty="0"/>
              <a:t>ờng thực tế.”</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“Về mặt chất l</a:t>
            </a:r>
            <a:r>
              <a:rPr lang="" altLang="en-US" dirty="0"/>
              <a:t>ư</a:t>
            </a:r>
            <a:r>
              <a:rPr lang="en-US" altLang="en-US" dirty="0"/>
              <a:t>ợng mô hình, Random Forest cho AUC khoảng 0.85 </a:t>
            </a:r>
            <a:r>
              <a:rPr lang="" altLang="en-US" dirty="0"/>
              <a:t>đ</a:t>
            </a:r>
            <a:r>
              <a:rPr lang="en-US" altLang="en-US" dirty="0"/>
              <a:t>ến 0.90, thể hiện khả n</a:t>
            </a:r>
            <a:r>
              <a:rPr lang="" altLang="en-US" dirty="0"/>
              <a:t>ă</a:t>
            </a:r>
            <a:r>
              <a:rPr lang="en-US" altLang="en-US" dirty="0"/>
              <a:t>ng phân biệt t</a:t>
            </a:r>
            <a:r>
              <a:rPr lang="" altLang="en-US" dirty="0"/>
              <a:t>ư</a:t>
            </a:r>
            <a:r>
              <a:rPr lang="en-US" altLang="en-US" dirty="0"/>
              <a:t>ơng </a:t>
            </a:r>
            <a:r>
              <a:rPr lang="" altLang="en-US" dirty="0"/>
              <a:t>đ</a:t>
            </a:r>
            <a:r>
              <a:rPr lang="en-US" altLang="en-US" dirty="0"/>
              <a:t>ối tốt giữa bệnh nhân có và không có nguy cơ tử vong.</a:t>
            </a:r>
            <a:endParaRPr lang="en-US" altLang="en-US" dirty="0"/>
          </a:p>
          <a:p>
            <a:r>
              <a:rPr lang="en-US" altLang="en-US" dirty="0"/>
              <a:t>Về mặt hệ thống, pipeline streaming </a:t>
            </a:r>
            <a:r>
              <a:rPr lang="" altLang="en-US" dirty="0"/>
              <a:t>đư</a:t>
            </a:r>
            <a:r>
              <a:rPr lang="en-US" altLang="en-US" dirty="0"/>
              <a:t>ợc thiết kế </a:t>
            </a:r>
            <a:r>
              <a:rPr lang="" altLang="en-US" dirty="0"/>
              <a:t>đ</a:t>
            </a:r>
            <a:r>
              <a:rPr lang="en-US" altLang="en-US" dirty="0"/>
              <a:t>ể </a:t>
            </a:r>
            <a:r>
              <a:rPr lang="" altLang="en-US" dirty="0"/>
              <a:t>đ</a:t>
            </a:r>
            <a:r>
              <a:rPr lang="en-US" altLang="en-US" dirty="0"/>
              <a:t>ộ trễ từ khi dữ liệu vào Kafka </a:t>
            </a:r>
            <a:r>
              <a:rPr lang="" altLang="en-US" dirty="0"/>
              <a:t>đ</a:t>
            </a:r>
            <a:r>
              <a:rPr lang="en-US" altLang="en-US" dirty="0"/>
              <a:t>ến khi có prediction là d</a:t>
            </a:r>
            <a:r>
              <a:rPr lang="" altLang="en-US" dirty="0"/>
              <a:t>ư</a:t>
            </a:r>
            <a:r>
              <a:rPr lang="en-US" altLang="en-US" dirty="0"/>
              <a:t>ới 5 giây.</a:t>
            </a:r>
            <a:endParaRPr lang="en-US" altLang="en-US" dirty="0"/>
          </a:p>
          <a:p>
            <a:r>
              <a:rPr lang="en-US" altLang="en-US" dirty="0"/>
              <a:t>Nếu cần xử l</a:t>
            </a:r>
            <a:r>
              <a:rPr lang="" altLang="en-US" dirty="0"/>
              <a:t>ý</a:t>
            </a:r>
            <a:r>
              <a:rPr lang="en-US" altLang="en-US" dirty="0"/>
              <a:t> nhiều dữ liệu hơn, ta có thể mở rộng số l</a:t>
            </a:r>
            <a:r>
              <a:rPr lang="" altLang="en-US" dirty="0"/>
              <a:t>ư</a:t>
            </a:r>
            <a:r>
              <a:rPr lang="en-US" altLang="en-US" dirty="0"/>
              <a:t>ợng Spark workers hoặc Kafka brokers </a:t>
            </a:r>
            <a:r>
              <a:rPr lang="" altLang="en-US" dirty="0"/>
              <a:t>đ</a:t>
            </a:r>
            <a:r>
              <a:rPr lang="en-US" altLang="en-US" dirty="0"/>
              <a:t>ể t</a:t>
            </a:r>
            <a:r>
              <a:rPr lang="" altLang="en-US" dirty="0"/>
              <a:t>ă</a:t>
            </a:r>
            <a:r>
              <a:rPr lang="en-US" altLang="en-US" dirty="0"/>
              <a:t>ng throughput.</a:t>
            </a:r>
            <a:endParaRPr lang="en-US" altLang="en-US" dirty="0"/>
          </a:p>
          <a:p>
            <a:r>
              <a:rPr lang="en-US" altLang="en-US" dirty="0"/>
              <a:t>Nhờ sử dụng Kafka và checkpoint của Spark, hệ thống có tính tin cậy và chịu lỗi tốt hơn.”</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“Về mặt thành tựu, </a:t>
            </a:r>
            <a:r>
              <a:rPr lang="" altLang="en-US" dirty="0"/>
              <a:t>đ</a:t>
            </a:r>
            <a:r>
              <a:rPr lang="en-US" altLang="en-US" dirty="0"/>
              <a:t>ồ án </a:t>
            </a:r>
            <a:r>
              <a:rPr lang="" altLang="en-US" dirty="0"/>
              <a:t>đ</a:t>
            </a:r>
            <a:r>
              <a:rPr lang="en-US" altLang="en-US" dirty="0"/>
              <a:t>ã xây dựng </a:t>
            </a:r>
            <a:r>
              <a:rPr lang="" altLang="en-US" dirty="0"/>
              <a:t>đư</a:t>
            </a:r>
            <a:r>
              <a:rPr lang="en-US" altLang="en-US" dirty="0"/>
              <a:t>ợc một pipeline hoàn chỉnh, từ tiền xử l</a:t>
            </a:r>
            <a:r>
              <a:rPr lang="" altLang="en-US" dirty="0"/>
              <a:t>ý</a:t>
            </a:r>
            <a:r>
              <a:rPr lang="en-US" altLang="en-US" dirty="0"/>
              <a:t> dữ liệu, huấn luyện mô hình, </a:t>
            </a:r>
            <a:r>
              <a:rPr lang="" altLang="en-US" dirty="0"/>
              <a:t>đ</a:t>
            </a:r>
            <a:r>
              <a:rPr lang="en-US" altLang="en-US" dirty="0"/>
              <a:t>ến streaming và visualization real-time, </a:t>
            </a:r>
            <a:r>
              <a:rPr lang="" altLang="en-US" dirty="0"/>
              <a:t>đ</a:t>
            </a:r>
            <a:r>
              <a:rPr lang="en-US" altLang="en-US" dirty="0"/>
              <a:t>ồng thời tích hợp </a:t>
            </a:r>
            <a:r>
              <a:rPr lang="" altLang="en-US" dirty="0"/>
              <a:t>đư</a:t>
            </a:r>
            <a:r>
              <a:rPr lang="en-US" altLang="en-US" dirty="0"/>
              <a:t>ợc ba công nghệ quan trọng là Spark ML, Kafka và Airflow.</a:t>
            </a:r>
            <a:endParaRPr lang="en-US" altLang="en-US" dirty="0"/>
          </a:p>
          <a:p>
            <a:r>
              <a:rPr lang="en-US" altLang="en-US" dirty="0"/>
              <a:t>Tuy nhiên, hệ thống vẫn còn hạn chế: mô hình ch</a:t>
            </a:r>
            <a:r>
              <a:rPr lang="" altLang="en-US" dirty="0"/>
              <a:t>ư</a:t>
            </a:r>
            <a:r>
              <a:rPr lang="en-US" altLang="en-US" dirty="0"/>
              <a:t>a </a:t>
            </a:r>
            <a:r>
              <a:rPr lang="" altLang="en-US" dirty="0"/>
              <a:t>đư</a:t>
            </a:r>
            <a:r>
              <a:rPr lang="en-US" altLang="en-US" dirty="0"/>
              <a:t>ợc tuning sâu, ch</a:t>
            </a:r>
            <a:r>
              <a:rPr lang="" altLang="en-US" dirty="0"/>
              <a:t>ư</a:t>
            </a:r>
            <a:r>
              <a:rPr lang="en-US" altLang="en-US" dirty="0"/>
              <a:t>a có A/B testing, và phần monitoring/alerting ch</a:t>
            </a:r>
            <a:r>
              <a:rPr lang="" altLang="en-US" dirty="0"/>
              <a:t>ư</a:t>
            </a:r>
            <a:r>
              <a:rPr lang="en-US" altLang="en-US" dirty="0"/>
              <a:t>a </a:t>
            </a:r>
            <a:r>
              <a:rPr lang="" altLang="en-US" dirty="0"/>
              <a:t>đư</a:t>
            </a:r>
            <a:r>
              <a:rPr lang="en-US" altLang="en-US" dirty="0"/>
              <a:t>ợc triển khai </a:t>
            </a:r>
            <a:r>
              <a:rPr lang="" altLang="en-US" dirty="0"/>
              <a:t>đ</a:t>
            </a:r>
            <a:r>
              <a:rPr lang="en-US" altLang="en-US" dirty="0"/>
              <a:t>ầy </a:t>
            </a:r>
            <a:r>
              <a:rPr lang="" altLang="en-US" dirty="0"/>
              <a:t>đ</a:t>
            </a:r>
            <a:r>
              <a:rPr lang="en-US" altLang="en-US" dirty="0"/>
              <a:t>ủ nh</a:t>
            </a:r>
            <a:r>
              <a:rPr lang="" altLang="en-US" dirty="0"/>
              <a:t>ư</a:t>
            </a:r>
            <a:r>
              <a:rPr lang="en-US" altLang="en-US" dirty="0"/>
              <a:t> trong môi tr</a:t>
            </a:r>
            <a:r>
              <a:rPr lang="" altLang="en-US" dirty="0"/>
              <a:t>ư</a:t>
            </a:r>
            <a:r>
              <a:rPr lang="en-US" altLang="en-US" dirty="0"/>
              <a:t>ờng production.</a:t>
            </a:r>
            <a:endParaRPr lang="en-US" altLang="en-US" dirty="0"/>
          </a:p>
          <a:p>
            <a:r>
              <a:rPr lang="en-US" altLang="en-US" dirty="0"/>
              <a:t>Trong t</a:t>
            </a:r>
            <a:r>
              <a:rPr lang="" altLang="en-US" dirty="0"/>
              <a:t>ư</a:t>
            </a:r>
            <a:r>
              <a:rPr lang="en-US" altLang="en-US" dirty="0"/>
              <a:t>ơng lai, có thể mở rộng bằng cách: thử thêm các mô hình khác (XGBoost, deep learning), bổ sung Prometheus/Grafana cho monitoring, và scale out Kafka/Spark </a:t>
            </a:r>
            <a:r>
              <a:rPr lang="" altLang="en-US" dirty="0"/>
              <a:t>đ</a:t>
            </a:r>
            <a:r>
              <a:rPr lang="en-US" altLang="en-US" dirty="0"/>
              <a:t>ể phục vụ dữ liệu lớn thực tế.”</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“Tóm lại, </a:t>
            </a:r>
            <a:r>
              <a:rPr lang="" altLang="en-US" dirty="0"/>
              <a:t>đ</a:t>
            </a:r>
            <a:r>
              <a:rPr lang="en-US" altLang="en-US" dirty="0"/>
              <a:t>ồ án </a:t>
            </a:r>
            <a:r>
              <a:rPr lang="" altLang="en-US" dirty="0"/>
              <a:t>đ</a:t>
            </a:r>
            <a:r>
              <a:rPr lang="en-US" altLang="en-US" dirty="0"/>
              <a:t>ã hiện thực hóa </a:t>
            </a:r>
            <a:r>
              <a:rPr lang="" altLang="en-US" dirty="0"/>
              <a:t>đư</a:t>
            </a:r>
            <a:r>
              <a:rPr lang="en-US" altLang="en-US" dirty="0"/>
              <a:t>ợc một Heart Failure Prediction Pipeline hoàn chỉnh, tích hợp Machine Learning và Big Data Streaming trên nền Spark, Kafka và Airflow.</a:t>
            </a:r>
            <a:endParaRPr lang="en-US" altLang="en-US" dirty="0"/>
          </a:p>
          <a:p>
            <a:r>
              <a:rPr lang="en-US" altLang="en-US" dirty="0"/>
              <a:t>Mô hình và kiến trúc này có thể tái sử dụng cho nhiều bài toán khác nh</a:t>
            </a:r>
            <a:r>
              <a:rPr lang="" altLang="en-US" dirty="0"/>
              <a:t>ư</a:t>
            </a:r>
            <a:r>
              <a:rPr lang="en-US" altLang="en-US" dirty="0"/>
              <a:t> giám sát bệnh nhân, xử l</a:t>
            </a:r>
            <a:r>
              <a:rPr lang="" altLang="en-US" dirty="0"/>
              <a:t>ý</a:t>
            </a:r>
            <a:r>
              <a:rPr lang="en-US" altLang="en-US" dirty="0"/>
              <a:t> dữ liệu IoT, hoặc các hệ thống </a:t>
            </a:r>
            <a:r>
              <a:rPr lang="" altLang="en-US" dirty="0"/>
              <a:t>đ</a:t>
            </a:r>
            <a:r>
              <a:rPr lang="en-US" altLang="en-US" dirty="0"/>
              <a:t>ánh giá rủi ro theo thời gian thực.</a:t>
            </a:r>
            <a:endParaRPr lang="en-US" altLang="en-US" dirty="0"/>
          </a:p>
          <a:p>
            <a:r>
              <a:rPr lang="en-US" altLang="en-US" dirty="0"/>
              <a:t>Em xin chân thành cảm ơn thầy/cô và mọi ng</a:t>
            </a:r>
            <a:r>
              <a:rPr lang="" altLang="en-US" dirty="0"/>
              <a:t>ư</a:t>
            </a:r>
            <a:r>
              <a:rPr lang="en-US" altLang="en-US" dirty="0"/>
              <a:t>ời </a:t>
            </a:r>
            <a:r>
              <a:rPr lang="" altLang="en-US" dirty="0"/>
              <a:t>đ</a:t>
            </a:r>
            <a:r>
              <a:rPr lang="en-US" altLang="en-US" dirty="0"/>
              <a:t>ã lắng nghe. Em rất mong nhận </a:t>
            </a:r>
            <a:r>
              <a:rPr lang="" altLang="en-US" dirty="0"/>
              <a:t>đư</a:t>
            </a:r>
            <a:r>
              <a:rPr lang="en-US" altLang="en-US" dirty="0"/>
              <a:t>ợc các góp </a:t>
            </a:r>
            <a:r>
              <a:rPr lang="" altLang="en-US" dirty="0"/>
              <a:t>ý</a:t>
            </a:r>
            <a:r>
              <a:rPr lang="en-US" altLang="en-US" dirty="0"/>
              <a:t> </a:t>
            </a:r>
            <a:r>
              <a:rPr lang="" altLang="en-US" dirty="0"/>
              <a:t>đ</a:t>
            </a:r>
            <a:r>
              <a:rPr lang="en-US" altLang="en-US" dirty="0"/>
              <a:t>ể có thể cải thiện hệ thống trong t</a:t>
            </a:r>
            <a:r>
              <a:rPr lang="" altLang="en-US" dirty="0"/>
              <a:t>ư</a:t>
            </a:r>
            <a:r>
              <a:rPr lang="en-US" altLang="en-US" dirty="0"/>
              <a:t>ơng lai.</a:t>
            </a:r>
            <a:endParaRPr lang="en-US" altLang="en-US" dirty="0"/>
          </a:p>
          <a:p>
            <a:r>
              <a:rPr lang="en-US" altLang="en-US" dirty="0"/>
              <a:t>Sau </a:t>
            </a:r>
            <a:r>
              <a:rPr lang="" altLang="en-US" dirty="0"/>
              <a:t>đ</a:t>
            </a:r>
            <a:r>
              <a:rPr lang="en-US" altLang="en-US" dirty="0"/>
              <a:t>ây em xin lắng nghe câu hỏi của hội </a:t>
            </a:r>
            <a:r>
              <a:rPr lang="" altLang="en-US" dirty="0"/>
              <a:t>đ</a:t>
            </a:r>
            <a:r>
              <a:rPr lang="en-US" altLang="en-US" dirty="0"/>
              <a:t>ồng.”</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“Trong phần demo, em sẽ minh họa:</a:t>
            </a:r>
            <a:endParaRPr lang="en-US" altLang="en-US" dirty="0"/>
          </a:p>
          <a:p>
            <a:r>
              <a:rPr lang="" altLang="en-US" dirty="0"/>
              <a:t>Đ</a:t>
            </a:r>
            <a:r>
              <a:rPr lang="en-US" altLang="en-US" dirty="0"/>
              <a:t>ầu tiên, em chạy Stream Simulator </a:t>
            </a:r>
            <a:r>
              <a:rPr lang="" altLang="en-US" dirty="0"/>
              <a:t>đ</a:t>
            </a:r>
            <a:r>
              <a:rPr lang="en-US" altLang="en-US" dirty="0"/>
              <a:t>ể gửi dữ liệu bệnh nhân vào Kafka.</a:t>
            </a:r>
            <a:endParaRPr lang="en-US" altLang="en-US" dirty="0"/>
          </a:p>
          <a:p>
            <a:r>
              <a:rPr lang="en-US" altLang="en-US" dirty="0"/>
              <a:t>Thứ hai, job Spark Streaming sẽ </a:t>
            </a:r>
            <a:r>
              <a:rPr lang="" altLang="en-US" dirty="0"/>
              <a:t>đ</a:t>
            </a:r>
            <a:r>
              <a:rPr lang="en-US" altLang="en-US" dirty="0"/>
              <a:t>ọc các record này, sử dụng mô hình </a:t>
            </a:r>
            <a:r>
              <a:rPr lang="" altLang="en-US" dirty="0"/>
              <a:t>đ</a:t>
            </a:r>
            <a:r>
              <a:rPr lang="en-US" altLang="en-US" dirty="0"/>
              <a:t>ã huấn luyện </a:t>
            </a:r>
            <a:r>
              <a:rPr lang="" altLang="en-US" dirty="0"/>
              <a:t>đ</a:t>
            </a:r>
            <a:r>
              <a:rPr lang="en-US" altLang="en-US" dirty="0"/>
              <a:t>ể </a:t>
            </a:r>
            <a:r>
              <a:rPr lang="" altLang="en-US" dirty="0"/>
              <a:t>đư</a:t>
            </a:r>
            <a:r>
              <a:rPr lang="en-US" altLang="en-US" dirty="0"/>
              <a:t>a ra dự </a:t>
            </a:r>
            <a:r>
              <a:rPr lang="" altLang="en-US" dirty="0"/>
              <a:t>đ</a:t>
            </a:r>
            <a:r>
              <a:rPr lang="en-US" altLang="en-US" dirty="0"/>
              <a:t>oán.</a:t>
            </a:r>
            <a:endParaRPr lang="en-US" altLang="en-US" dirty="0"/>
          </a:p>
          <a:p>
            <a:r>
              <a:rPr lang="en-US" altLang="en-US" dirty="0"/>
              <a:t>Cuối cùng, ch</a:t>
            </a:r>
            <a:r>
              <a:rPr lang="" altLang="en-US" dirty="0"/>
              <a:t>ư</a:t>
            </a:r>
            <a:r>
              <a:rPr lang="en-US" altLang="en-US" dirty="0"/>
              <a:t>ơng trình Visualization sẽ vẽ biểu </a:t>
            </a:r>
            <a:r>
              <a:rPr lang="" altLang="en-US" dirty="0"/>
              <a:t>đ</a:t>
            </a:r>
            <a:r>
              <a:rPr lang="en-US" altLang="en-US" dirty="0"/>
              <a:t>ồ real-time thể hiện kết quả dự </a:t>
            </a:r>
            <a:r>
              <a:rPr lang="" altLang="en-US" dirty="0"/>
              <a:t>đ</a:t>
            </a:r>
            <a:r>
              <a:rPr lang="en-US" altLang="en-US" dirty="0"/>
              <a:t>oán theo thời gian.</a:t>
            </a:r>
            <a:endParaRPr lang="en-US" altLang="en-US" dirty="0"/>
          </a:p>
          <a:p>
            <a:r>
              <a:rPr lang="en-US" altLang="en-US" dirty="0"/>
              <a:t>Nh</a:t>
            </a:r>
            <a:r>
              <a:rPr lang="" altLang="en-US" dirty="0"/>
              <a:t>ư</a:t>
            </a:r>
            <a:r>
              <a:rPr lang="en-US" altLang="en-US" dirty="0"/>
              <a:t> vậy, hội </a:t>
            </a:r>
            <a:r>
              <a:rPr lang="" altLang="en-US" dirty="0"/>
              <a:t>đ</a:t>
            </a:r>
            <a:r>
              <a:rPr lang="en-US" altLang="en-US" dirty="0"/>
              <a:t>ồng có thể thấy toàn bộ pipeline hoạt </a:t>
            </a:r>
            <a:r>
              <a:rPr lang="" altLang="en-US" dirty="0"/>
              <a:t>đ</a:t>
            </a:r>
            <a:r>
              <a:rPr lang="en-US" altLang="en-US" dirty="0"/>
              <a:t>ộng từ </a:t>
            </a:r>
            <a:r>
              <a:rPr lang="" altLang="en-US" dirty="0"/>
              <a:t>đ</a:t>
            </a:r>
            <a:r>
              <a:rPr lang="en-US" altLang="en-US" dirty="0"/>
              <a:t>ầu vào </a:t>
            </a:r>
            <a:r>
              <a:rPr lang="" altLang="en-US" dirty="0"/>
              <a:t>đ</a:t>
            </a:r>
            <a:r>
              <a:rPr lang="en-US" altLang="en-US" dirty="0"/>
              <a:t>ến trực quan hóa.”</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“Bài toán </a:t>
            </a:r>
            <a:r>
              <a:rPr lang="" altLang="en-US" dirty="0"/>
              <a:t>đ</a:t>
            </a:r>
            <a:r>
              <a:rPr lang="en-US" altLang="en-US" dirty="0"/>
              <a:t>ặt ra là: với dữ liệu lâm sàng của bệnh nhân suy tim, hệ thống sẽ dự </a:t>
            </a:r>
            <a:r>
              <a:rPr lang="" altLang="en-US" dirty="0"/>
              <a:t>đ</a:t>
            </a:r>
            <a:r>
              <a:rPr lang="en-US" altLang="en-US" dirty="0"/>
              <a:t>oán bệnh nhân có khả n</a:t>
            </a:r>
            <a:r>
              <a:rPr lang="" altLang="en-US" dirty="0"/>
              <a:t>ă</a:t>
            </a:r>
            <a:r>
              <a:rPr lang="en-US" altLang="en-US" dirty="0"/>
              <a:t>ng tử vong hay không – tức là biến mục tiêu DEATH_EVENT là 0 hoặc 1.</a:t>
            </a:r>
            <a:endParaRPr lang="en-US" altLang="en-US" dirty="0"/>
          </a:p>
          <a:p>
            <a:r>
              <a:rPr lang="en-US" altLang="en-US" dirty="0"/>
              <a:t>Dataset em sử dụng là Heart Failure Clinical Records, gồm 299 bản ghi với 12 thuộc tính </a:t>
            </a:r>
            <a:r>
              <a:rPr lang="" altLang="en-US" dirty="0"/>
              <a:t>đ</a:t>
            </a:r>
            <a:r>
              <a:rPr lang="en-US" altLang="en-US" dirty="0"/>
              <a:t>ầu vào, bao gồm tuổi, phân suất tống máu (ejection_fraction), creatinine, huyết áp cao, hút thuốc, tiểu </a:t>
            </a:r>
            <a:r>
              <a:rPr lang="" altLang="en-US" dirty="0"/>
              <a:t>đư</a:t>
            </a:r>
            <a:r>
              <a:rPr lang="en-US" altLang="en-US" dirty="0"/>
              <a:t>ờng,…</a:t>
            </a:r>
            <a:endParaRPr lang="en-US" altLang="en-US" dirty="0"/>
          </a:p>
          <a:p>
            <a:r>
              <a:rPr lang="" altLang="en-US" dirty="0"/>
              <a:t>Đ</a:t>
            </a:r>
            <a:r>
              <a:rPr lang="en-US" altLang="en-US" dirty="0"/>
              <a:t>ây là bài toán phân lớp nhị phân trong l</a:t>
            </a:r>
            <a:r>
              <a:rPr lang="" altLang="en-US" dirty="0"/>
              <a:t>ĩ</a:t>
            </a:r>
            <a:r>
              <a:rPr lang="en-US" altLang="en-US" dirty="0"/>
              <a:t>nh vực healthcare.”</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t>
            </a:r>
            <a:r>
              <a:rPr lang="" altLang="en-US" dirty="0"/>
              <a:t>Đ</a:t>
            </a:r>
            <a:r>
              <a:rPr lang="en-US" altLang="en-US" dirty="0"/>
              <a:t>ồ án của em sử dụng ba công nghệ chính:</a:t>
            </a:r>
            <a:endParaRPr lang="en-US" altLang="en-US" dirty="0"/>
          </a:p>
          <a:p>
            <a:r>
              <a:rPr lang="en-US" altLang="en-US" dirty="0"/>
              <a:t>Apache Spark ML </a:t>
            </a:r>
            <a:r>
              <a:rPr lang="" altLang="en-US" dirty="0"/>
              <a:t>đ</a:t>
            </a:r>
            <a:r>
              <a:rPr lang="en-US" altLang="en-US" dirty="0"/>
              <a:t>ể xử l</a:t>
            </a:r>
            <a:r>
              <a:rPr lang="" altLang="en-US" dirty="0"/>
              <a:t>ý</a:t>
            </a:r>
            <a:r>
              <a:rPr lang="en-US" altLang="en-US" dirty="0"/>
              <a:t> dữ liệu lớn và huấn luyện mô hình Machine Learning.</a:t>
            </a:r>
            <a:endParaRPr lang="en-US" altLang="en-US" dirty="0"/>
          </a:p>
          <a:p>
            <a:r>
              <a:rPr lang="en-US" altLang="en-US" dirty="0"/>
              <a:t>Apache Kafka </a:t>
            </a:r>
            <a:r>
              <a:rPr lang="" altLang="en-US" dirty="0"/>
              <a:t>đ</a:t>
            </a:r>
            <a:r>
              <a:rPr lang="en-US" altLang="en-US" dirty="0"/>
              <a:t>ể làm hệ thống message broker, tiếp nhận và phân phối dữ liệu streaming theo thời gian thực.</a:t>
            </a:r>
            <a:endParaRPr lang="en-US" altLang="en-US" dirty="0"/>
          </a:p>
          <a:p>
            <a:r>
              <a:rPr lang="en-US" altLang="en-US" dirty="0"/>
              <a:t>Apache Airflow </a:t>
            </a:r>
            <a:r>
              <a:rPr lang="" altLang="en-US" dirty="0"/>
              <a:t>đ</a:t>
            </a:r>
            <a:r>
              <a:rPr lang="en-US" altLang="en-US" dirty="0"/>
              <a:t>ể </a:t>
            </a:r>
            <a:r>
              <a:rPr lang="" altLang="en-US" dirty="0"/>
              <a:t>đ</a:t>
            </a:r>
            <a:r>
              <a:rPr lang="en-US" altLang="en-US" dirty="0"/>
              <a:t>iều phối toàn bộ pipeline, </a:t>
            </a:r>
            <a:r>
              <a:rPr lang="" altLang="en-US" dirty="0"/>
              <a:t>đ</a:t>
            </a:r>
            <a:r>
              <a:rPr lang="en-US" altLang="en-US" dirty="0"/>
              <a:t>ảm bảo các b</a:t>
            </a:r>
            <a:r>
              <a:rPr lang="" altLang="en-US" dirty="0"/>
              <a:t>ư</a:t>
            </a:r>
            <a:r>
              <a:rPr lang="en-US" altLang="en-US" dirty="0"/>
              <a:t>ớc chạy </a:t>
            </a:r>
            <a:r>
              <a:rPr lang="" altLang="en-US" dirty="0"/>
              <a:t>đ</a:t>
            </a:r>
            <a:r>
              <a:rPr lang="en-US" altLang="en-US" dirty="0"/>
              <a:t>úng thứ tự và có thể giám sát </a:t>
            </a:r>
            <a:r>
              <a:rPr lang="" altLang="en-US" dirty="0"/>
              <a:t>đư</a:t>
            </a:r>
            <a:r>
              <a:rPr lang="en-US" altLang="en-US" dirty="0"/>
              <a:t>ợc.</a:t>
            </a:r>
            <a:endParaRPr lang="en-US" altLang="en-US" dirty="0"/>
          </a:p>
          <a:p>
            <a:r>
              <a:rPr lang="en-US" altLang="en-US" dirty="0"/>
              <a:t>Toàn bộ </a:t>
            </a:r>
            <a:r>
              <a:rPr lang="" altLang="en-US" dirty="0"/>
              <a:t>đư</a:t>
            </a:r>
            <a:r>
              <a:rPr lang="en-US" altLang="en-US" dirty="0"/>
              <a:t>ợc viết bằng Python, và dùng Docker </a:t>
            </a:r>
            <a:r>
              <a:rPr lang="" altLang="en-US" dirty="0"/>
              <a:t>đ</a:t>
            </a:r>
            <a:r>
              <a:rPr lang="en-US" altLang="en-US" dirty="0"/>
              <a:t>ể triển khai Kafka, k</a:t>
            </a:r>
            <a:r>
              <a:rPr lang="" altLang="en-US" dirty="0"/>
              <a:t>è</a:t>
            </a:r>
            <a:r>
              <a:rPr lang="en-US" altLang="en-US" dirty="0"/>
              <a:t>m theo Kafka UI và Spark UI </a:t>
            </a:r>
            <a:r>
              <a:rPr lang="" altLang="en-US" dirty="0"/>
              <a:t>đ</a:t>
            </a:r>
            <a:r>
              <a:rPr lang="en-US" altLang="en-US" dirty="0"/>
              <a:t>ể theo d</a:t>
            </a:r>
            <a:r>
              <a:rPr lang="" altLang="en-US" dirty="0"/>
              <a:t>õ</a:t>
            </a:r>
            <a:r>
              <a:rPr lang="en-US" altLang="en-US" dirty="0"/>
              <a:t>i hệ thống.”</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t>
            </a:r>
            <a:r>
              <a:rPr lang="" altLang="en-US" dirty="0"/>
              <a:t>Đ</a:t>
            </a:r>
            <a:r>
              <a:rPr lang="en-US" altLang="en-US" dirty="0"/>
              <a:t>ây là kiến trúc tổng thể của hệ thống.</a:t>
            </a:r>
            <a:endParaRPr lang="en-US" altLang="en-US" dirty="0"/>
          </a:p>
          <a:p>
            <a:r>
              <a:rPr lang="en-US" altLang="en-US" dirty="0"/>
              <a:t>B</a:t>
            </a:r>
            <a:r>
              <a:rPr lang="" altLang="en-US" dirty="0"/>
              <a:t>ư</a:t>
            </a:r>
            <a:r>
              <a:rPr lang="en-US" altLang="en-US" dirty="0"/>
              <a:t>ớc 1: Dữ liệu ban </a:t>
            </a:r>
            <a:r>
              <a:rPr lang="" altLang="en-US" dirty="0"/>
              <a:t>đ</a:t>
            </a:r>
            <a:r>
              <a:rPr lang="en-US" altLang="en-US" dirty="0"/>
              <a:t>ầu </a:t>
            </a:r>
            <a:r>
              <a:rPr lang="" altLang="en-US" dirty="0"/>
              <a:t>đư</a:t>
            </a:r>
            <a:r>
              <a:rPr lang="en-US" altLang="en-US" dirty="0"/>
              <a:t>ợc dùng </a:t>
            </a:r>
            <a:r>
              <a:rPr lang="" altLang="en-US" dirty="0"/>
              <a:t>đ</a:t>
            </a:r>
            <a:r>
              <a:rPr lang="en-US" altLang="en-US" dirty="0"/>
              <a:t>ể train mô hình.</a:t>
            </a:r>
            <a:endParaRPr lang="en-US" altLang="en-US" dirty="0"/>
          </a:p>
          <a:p>
            <a:r>
              <a:rPr lang="en-US" altLang="en-US" dirty="0"/>
              <a:t>B</a:t>
            </a:r>
            <a:r>
              <a:rPr lang="" altLang="en-US" dirty="0"/>
              <a:t>ư</a:t>
            </a:r>
            <a:r>
              <a:rPr lang="en-US" altLang="en-US" dirty="0"/>
              <a:t>ớc 2: Khi có dữ liệu bệnh nhân mới, dữ liệu </a:t>
            </a:r>
            <a:r>
              <a:rPr lang="" altLang="en-US" dirty="0"/>
              <a:t>đư</a:t>
            </a:r>
            <a:r>
              <a:rPr lang="en-US" altLang="en-US" dirty="0"/>
              <a:t>ợc gửi vào Kafka input topic.</a:t>
            </a:r>
            <a:endParaRPr lang="en-US" altLang="en-US" dirty="0"/>
          </a:p>
          <a:p>
            <a:r>
              <a:rPr lang="en-US" altLang="en-US" dirty="0"/>
              <a:t>B</a:t>
            </a:r>
            <a:r>
              <a:rPr lang="" altLang="en-US" dirty="0"/>
              <a:t>ư</a:t>
            </a:r>
            <a:r>
              <a:rPr lang="en-US" altLang="en-US" dirty="0"/>
              <a:t>ớc 3: Spark Streaming </a:t>
            </a:r>
            <a:r>
              <a:rPr lang="" altLang="en-US" dirty="0"/>
              <a:t>đ</a:t>
            </a:r>
            <a:r>
              <a:rPr lang="en-US" altLang="en-US" dirty="0"/>
              <a:t>ọc dữ liệu từ Kafka, sử dụng mô hình Spark ML </a:t>
            </a:r>
            <a:r>
              <a:rPr lang="" altLang="en-US" dirty="0"/>
              <a:t>đ</a:t>
            </a:r>
            <a:r>
              <a:rPr lang="en-US" altLang="en-US" dirty="0"/>
              <a:t>ã huấn luyện </a:t>
            </a:r>
            <a:r>
              <a:rPr lang="" altLang="en-US" dirty="0"/>
              <a:t>đ</a:t>
            </a:r>
            <a:r>
              <a:rPr lang="en-US" altLang="en-US" dirty="0"/>
              <a:t>ể dự </a:t>
            </a:r>
            <a:r>
              <a:rPr lang="" altLang="en-US" dirty="0"/>
              <a:t>đ</a:t>
            </a:r>
            <a:r>
              <a:rPr lang="en-US" altLang="en-US" dirty="0"/>
              <a:t>oán, rồi ghi kết quả vào Kafka output topic.</a:t>
            </a:r>
            <a:endParaRPr lang="en-US" altLang="en-US" dirty="0"/>
          </a:p>
          <a:p>
            <a:r>
              <a:rPr lang="en-US" altLang="en-US" dirty="0"/>
              <a:t>B</a:t>
            </a:r>
            <a:r>
              <a:rPr lang="" altLang="en-US" dirty="0"/>
              <a:t>ư</a:t>
            </a:r>
            <a:r>
              <a:rPr lang="en-US" altLang="en-US" dirty="0"/>
              <a:t>ớc 4: Một ch</a:t>
            </a:r>
            <a:r>
              <a:rPr lang="" altLang="en-US" dirty="0"/>
              <a:t>ư</a:t>
            </a:r>
            <a:r>
              <a:rPr lang="en-US" altLang="en-US" dirty="0"/>
              <a:t>ơng trình Visualization Consumer </a:t>
            </a:r>
            <a:r>
              <a:rPr lang="" altLang="en-US" dirty="0"/>
              <a:t>đ</a:t>
            </a:r>
            <a:r>
              <a:rPr lang="en-US" altLang="en-US" dirty="0"/>
              <a:t>ọc kết quả dự </a:t>
            </a:r>
            <a:r>
              <a:rPr lang="" altLang="en-US" dirty="0"/>
              <a:t>đ</a:t>
            </a:r>
            <a:r>
              <a:rPr lang="en-US" altLang="en-US" dirty="0"/>
              <a:t>oán và hiển thị biểu </a:t>
            </a:r>
            <a:r>
              <a:rPr lang="" altLang="en-US" dirty="0"/>
              <a:t>đ</a:t>
            </a:r>
            <a:r>
              <a:rPr lang="en-US" altLang="en-US" dirty="0"/>
              <a:t>ồ real-time.</a:t>
            </a:r>
            <a:endParaRPr lang="en-US" altLang="en-US" dirty="0"/>
          </a:p>
          <a:p>
            <a:r>
              <a:rPr lang="en-US" altLang="en-US" dirty="0"/>
              <a:t>Toàn bộ chuỗi này có thể </a:t>
            </a:r>
            <a:r>
              <a:rPr lang="" altLang="en-US" dirty="0"/>
              <a:t>đư</a:t>
            </a:r>
            <a:r>
              <a:rPr lang="en-US" altLang="en-US" dirty="0"/>
              <a:t>ợc Airflow DAG </a:t>
            </a:r>
            <a:r>
              <a:rPr lang="" altLang="en-US" dirty="0"/>
              <a:t>đ</a:t>
            </a:r>
            <a:r>
              <a:rPr lang="en-US" altLang="en-US" dirty="0"/>
              <a:t>iều phối một cách tự </a:t>
            </a:r>
            <a:r>
              <a:rPr lang="" altLang="en-US" dirty="0"/>
              <a:t>đ</a:t>
            </a:r>
            <a:r>
              <a:rPr lang="en-US" altLang="en-US" dirty="0"/>
              <a:t>ộng.”</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“Phần offline của pipeline gồm hai b</a:t>
            </a:r>
            <a:r>
              <a:rPr lang="" altLang="en-US" dirty="0"/>
              <a:t>ư</a:t>
            </a:r>
            <a:r>
              <a:rPr lang="en-US" altLang="en-US" dirty="0"/>
              <a:t>ớc chính:</a:t>
            </a:r>
            <a:endParaRPr lang="en-US" altLang="en-US" dirty="0"/>
          </a:p>
          <a:p>
            <a:r>
              <a:rPr lang="en-US" altLang="en-US" dirty="0"/>
              <a:t>Thứ nhất, script data_split.py sẽ chia dataset gốc thành 2 phần: 70% cho huấn luyện và 30% cho streaming mô phỏng, sử dụng stratified split </a:t>
            </a:r>
            <a:r>
              <a:rPr lang="" altLang="en-US" dirty="0"/>
              <a:t>đ</a:t>
            </a:r>
            <a:r>
              <a:rPr lang="en-US" altLang="en-US" dirty="0"/>
              <a:t>ể giữ nguyên phân bố nhãn.</a:t>
            </a:r>
            <a:endParaRPr lang="en-US" altLang="en-US" dirty="0"/>
          </a:p>
          <a:p>
            <a:r>
              <a:rPr lang="en-US" altLang="en-US" dirty="0"/>
              <a:t>Thứ hai, script spark_training.py dùng Spark ML </a:t>
            </a:r>
            <a:r>
              <a:rPr lang="" altLang="en-US" dirty="0"/>
              <a:t>đ</a:t>
            </a:r>
            <a:r>
              <a:rPr lang="en-US" altLang="en-US" dirty="0"/>
              <a:t>ể xây dựng pipeline với Random Forest Classifier.</a:t>
            </a:r>
            <a:endParaRPr lang="en-US" altLang="en-US" dirty="0"/>
          </a:p>
          <a:p>
            <a:r>
              <a:rPr lang="en-US" altLang="en-US" dirty="0"/>
              <a:t>Mô hình </a:t>
            </a:r>
            <a:r>
              <a:rPr lang="" altLang="en-US" dirty="0"/>
              <a:t>đư</a:t>
            </a:r>
            <a:r>
              <a:rPr lang="en-US" altLang="en-US" dirty="0"/>
              <a:t>ợc </a:t>
            </a:r>
            <a:r>
              <a:rPr lang="" altLang="en-US" dirty="0"/>
              <a:t>đ</a:t>
            </a:r>
            <a:r>
              <a:rPr lang="en-US" altLang="en-US" dirty="0"/>
              <a:t>ánh giá bằng chỉ số AUC, dao </a:t>
            </a:r>
            <a:r>
              <a:rPr lang="" altLang="en-US" dirty="0"/>
              <a:t>đ</a:t>
            </a:r>
            <a:r>
              <a:rPr lang="en-US" altLang="en-US" dirty="0"/>
              <a:t>ộng khoảng 0.85 </a:t>
            </a:r>
            <a:r>
              <a:rPr lang="" altLang="en-US" dirty="0"/>
              <a:t>đ</a:t>
            </a:r>
            <a:r>
              <a:rPr lang="en-US" altLang="en-US" dirty="0"/>
              <a:t>ến 0.90, và sau </a:t>
            </a:r>
            <a:r>
              <a:rPr lang="" altLang="en-US" dirty="0"/>
              <a:t>đ</a:t>
            </a:r>
            <a:r>
              <a:rPr lang="en-US" altLang="en-US" dirty="0"/>
              <a:t>ó </a:t>
            </a:r>
            <a:r>
              <a:rPr lang="" altLang="en-US" dirty="0"/>
              <a:t>đư</a:t>
            </a:r>
            <a:r>
              <a:rPr lang="en-US" altLang="en-US" dirty="0"/>
              <a:t>ợc l</a:t>
            </a:r>
            <a:r>
              <a:rPr lang="" altLang="en-US" dirty="0"/>
              <a:t>ư</a:t>
            </a:r>
            <a:r>
              <a:rPr lang="en-US" altLang="en-US" dirty="0"/>
              <a:t>u lại d</a:t>
            </a:r>
            <a:r>
              <a:rPr lang="" altLang="en-US" dirty="0"/>
              <a:t>ư</a:t>
            </a:r>
            <a:r>
              <a:rPr lang="en-US" altLang="en-US" dirty="0"/>
              <a:t>ới dạng PipelineModel </a:t>
            </a:r>
            <a:r>
              <a:rPr lang="" altLang="en-US" dirty="0"/>
              <a:t>đ</a:t>
            </a:r>
            <a:r>
              <a:rPr lang="en-US" altLang="en-US" dirty="0"/>
              <a:t>ể sử dụng lại trong giai </a:t>
            </a:r>
            <a:r>
              <a:rPr lang="" altLang="en-US" dirty="0"/>
              <a:t>đ</a:t>
            </a:r>
            <a:r>
              <a:rPr lang="en-US" altLang="en-US" dirty="0"/>
              <a:t>oạn streaming.”</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“Khi chuyển sang online, hệ thống hoạt </a:t>
            </a:r>
            <a:r>
              <a:rPr lang="" altLang="en-US" dirty="0"/>
              <a:t>đ</a:t>
            </a:r>
            <a:r>
              <a:rPr lang="en-US" altLang="en-US" dirty="0"/>
              <a:t>ộng nh</a:t>
            </a:r>
            <a:r>
              <a:rPr lang="" altLang="en-US" dirty="0"/>
              <a:t>ư</a:t>
            </a:r>
            <a:r>
              <a:rPr lang="en-US" altLang="en-US" dirty="0"/>
              <a:t> sau:</a:t>
            </a:r>
            <a:endParaRPr lang="en-US" altLang="en-US" dirty="0"/>
          </a:p>
          <a:p>
            <a:r>
              <a:rPr lang="en-US" altLang="en-US" dirty="0"/>
              <a:t>Dữ liệu bệnh nhân </a:t>
            </a:r>
            <a:r>
              <a:rPr lang="" altLang="en-US" dirty="0"/>
              <a:t>đư</a:t>
            </a:r>
            <a:r>
              <a:rPr lang="en-US" altLang="en-US" dirty="0"/>
              <a:t>ợc </a:t>
            </a:r>
            <a:r>
              <a:rPr lang="" altLang="en-US" dirty="0"/>
              <a:t>đ</a:t>
            </a:r>
            <a:r>
              <a:rPr lang="en-US" altLang="en-US" dirty="0"/>
              <a:t>ẩy vào Kafka topic heart_failure_input d</a:t>
            </a:r>
            <a:r>
              <a:rPr lang="" altLang="en-US" dirty="0"/>
              <a:t>ư</a:t>
            </a:r>
            <a:r>
              <a:rPr lang="en-US" altLang="en-US" dirty="0"/>
              <a:t>ới dạng JSON.</a:t>
            </a:r>
            <a:endParaRPr lang="en-US" altLang="en-US" dirty="0"/>
          </a:p>
          <a:p>
            <a:r>
              <a:rPr lang="en-US" altLang="en-US" dirty="0"/>
              <a:t>Job spark_streaming.py chạy trên Spark sẽ liên tục </a:t>
            </a:r>
            <a:r>
              <a:rPr lang="" altLang="en-US" dirty="0"/>
              <a:t>đ</a:t>
            </a:r>
            <a:r>
              <a:rPr lang="en-US" altLang="en-US" dirty="0"/>
              <a:t>ọc stream từ Kafka, parse JSON thành các cột t</a:t>
            </a:r>
            <a:r>
              <a:rPr lang="" altLang="en-US" dirty="0"/>
              <a:t>ư</a:t>
            </a:r>
            <a:r>
              <a:rPr lang="en-US" altLang="en-US" dirty="0"/>
              <a:t>ơng ứng với các features.</a:t>
            </a:r>
            <a:endParaRPr lang="en-US" altLang="en-US" dirty="0"/>
          </a:p>
          <a:p>
            <a:r>
              <a:rPr lang="en-US" altLang="en-US" dirty="0"/>
              <a:t>Mô hình Random Forest </a:t>
            </a:r>
            <a:r>
              <a:rPr lang="" altLang="en-US" dirty="0"/>
              <a:t>đ</a:t>
            </a:r>
            <a:r>
              <a:rPr lang="en-US" altLang="en-US" dirty="0"/>
              <a:t>ã huấn luyện </a:t>
            </a:r>
            <a:r>
              <a:rPr lang="" altLang="en-US" dirty="0"/>
              <a:t>đư</a:t>
            </a:r>
            <a:r>
              <a:rPr lang="en-US" altLang="en-US" dirty="0"/>
              <a:t>ợc load lên và áp dụng </a:t>
            </a:r>
            <a:r>
              <a:rPr lang="" altLang="en-US" dirty="0"/>
              <a:t>đ</a:t>
            </a:r>
            <a:r>
              <a:rPr lang="en-US" altLang="en-US" dirty="0"/>
              <a:t>ể dự </a:t>
            </a:r>
            <a:r>
              <a:rPr lang="" altLang="en-US" dirty="0"/>
              <a:t>đ</a:t>
            </a:r>
            <a:r>
              <a:rPr lang="en-US" altLang="en-US" dirty="0"/>
              <a:t>oán ngay trên dòng dữ liệu.</a:t>
            </a:r>
            <a:endParaRPr lang="en-US" altLang="en-US" dirty="0"/>
          </a:p>
          <a:p>
            <a:r>
              <a:rPr lang="en-US" altLang="en-US" dirty="0"/>
              <a:t>Kết quả dự </a:t>
            </a:r>
            <a:r>
              <a:rPr lang="" altLang="en-US" dirty="0"/>
              <a:t>đ</a:t>
            </a:r>
            <a:r>
              <a:rPr lang="en-US" altLang="en-US" dirty="0"/>
              <a:t>oán, bao gồm nhãn dự </a:t>
            </a:r>
            <a:r>
              <a:rPr lang="" altLang="en-US" dirty="0"/>
              <a:t>đ</a:t>
            </a:r>
            <a:r>
              <a:rPr lang="en-US" altLang="en-US" dirty="0"/>
              <a:t>oán và xác suất, </a:t>
            </a:r>
            <a:r>
              <a:rPr lang="" altLang="en-US" dirty="0"/>
              <a:t>đư</a:t>
            </a:r>
            <a:r>
              <a:rPr lang="en-US" altLang="en-US" dirty="0"/>
              <a:t>ợc ghi trở lại Kafka topic heart_failure_predictions </a:t>
            </a:r>
            <a:r>
              <a:rPr lang="" altLang="en-US" dirty="0"/>
              <a:t>đ</a:t>
            </a:r>
            <a:r>
              <a:rPr lang="en-US" altLang="en-US" dirty="0"/>
              <a:t>ể các thành phần khác tiêu thụ.”</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t>
            </a:r>
            <a:r>
              <a:rPr lang="" altLang="en-US" dirty="0"/>
              <a:t>Đ</a:t>
            </a:r>
            <a:r>
              <a:rPr lang="en-US" altLang="en-US" dirty="0"/>
              <a:t>ể mô phỏng dữ liệu thực tế, em xây dựng Stream Simulator:</a:t>
            </a:r>
            <a:endParaRPr lang="en-US" altLang="en-US" dirty="0"/>
          </a:p>
          <a:p>
            <a:r>
              <a:rPr lang="en-US" altLang="en-US" dirty="0"/>
              <a:t>Script stream_simulator.py sẽ </a:t>
            </a:r>
            <a:r>
              <a:rPr lang="" altLang="en-US" dirty="0"/>
              <a:t>đ</a:t>
            </a:r>
            <a:r>
              <a:rPr lang="en-US" altLang="en-US" dirty="0"/>
              <a:t>ọc file stream_data.csv và gửi từng record vào Kafka với một khoảng delay nhất </a:t>
            </a:r>
            <a:r>
              <a:rPr lang="" altLang="en-US" dirty="0"/>
              <a:t>đ</a:t>
            </a:r>
            <a:r>
              <a:rPr lang="en-US" altLang="en-US" dirty="0"/>
              <a:t>ịnh, ví dụ 2 giây.</a:t>
            </a:r>
            <a:endParaRPr lang="en-US" altLang="en-US" dirty="0"/>
          </a:p>
          <a:p>
            <a:r>
              <a:rPr lang="en-US" altLang="en-US" dirty="0"/>
              <a:t>Ở phía ng</a:t>
            </a:r>
            <a:r>
              <a:rPr lang="" altLang="en-US" dirty="0"/>
              <a:t>ư</a:t>
            </a:r>
            <a:r>
              <a:rPr lang="en-US" altLang="en-US" dirty="0"/>
              <a:t>ợc lại, script visualization_consumer.py sẽ:</a:t>
            </a:r>
            <a:endParaRPr lang="en-US" altLang="en-US" dirty="0"/>
          </a:p>
          <a:p>
            <a:r>
              <a:rPr lang="" altLang="en-US" dirty="0"/>
              <a:t>Đ</a:t>
            </a:r>
            <a:r>
              <a:rPr lang="en-US" altLang="en-US" dirty="0"/>
              <a:t>ọc liên tục từ topic heart_failure_predictions.</a:t>
            </a:r>
            <a:endParaRPr lang="en-US" altLang="en-US" dirty="0"/>
          </a:p>
          <a:p>
            <a:r>
              <a:rPr lang="en-US" altLang="en-US" dirty="0"/>
              <a:t>Cập nhật biểu </a:t>
            </a:r>
            <a:r>
              <a:rPr lang="" altLang="en-US" dirty="0"/>
              <a:t>đ</a:t>
            </a:r>
            <a:r>
              <a:rPr lang="en-US" altLang="en-US" dirty="0"/>
              <a:t>ồ real-time, ví dụ biểu </a:t>
            </a:r>
            <a:r>
              <a:rPr lang="" altLang="en-US" dirty="0"/>
              <a:t>đ</a:t>
            </a:r>
            <a:r>
              <a:rPr lang="en-US" altLang="en-US" dirty="0"/>
              <a:t>ồ so sánh số ca dự </a:t>
            </a:r>
            <a:r>
              <a:rPr lang="" altLang="en-US" dirty="0"/>
              <a:t>đ</a:t>
            </a:r>
            <a:r>
              <a:rPr lang="en-US" altLang="en-US" dirty="0"/>
              <a:t>oán tử vong và không tử vong, và biểu </a:t>
            </a:r>
            <a:r>
              <a:rPr lang="" altLang="en-US" dirty="0"/>
              <a:t>đ</a:t>
            </a:r>
            <a:r>
              <a:rPr lang="en-US" altLang="en-US" dirty="0"/>
              <a:t>ồ xác suất tử vong theo thời gian.</a:t>
            </a:r>
            <a:endParaRPr lang="en-US" altLang="en-US" dirty="0"/>
          </a:p>
          <a:p>
            <a:r>
              <a:rPr lang="" altLang="en-US" dirty="0"/>
              <a:t>Đ</a:t>
            </a:r>
            <a:r>
              <a:rPr lang="en-US" altLang="en-US" dirty="0"/>
              <a:t>iều này giúp trực quan hóa r</a:t>
            </a:r>
            <a:r>
              <a:rPr lang="" altLang="en-US" dirty="0"/>
              <a:t>õ</a:t>
            </a:r>
            <a:r>
              <a:rPr lang="en-US" altLang="en-US" dirty="0"/>
              <a:t> ràng pipeline streaming hoạt </a:t>
            </a:r>
            <a:r>
              <a:rPr lang="" altLang="en-US" dirty="0"/>
              <a:t>đ</a:t>
            </a:r>
            <a:r>
              <a:rPr lang="en-US" altLang="en-US" dirty="0"/>
              <a:t>ộng nh</a:t>
            </a:r>
            <a:r>
              <a:rPr lang="" altLang="en-US" dirty="0"/>
              <a:t>ư</a:t>
            </a:r>
            <a:r>
              <a:rPr lang="en-US" altLang="en-US" dirty="0"/>
              <a:t> thế nào.”</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t>
            </a:r>
            <a:r>
              <a:rPr lang="" altLang="en-US" dirty="0"/>
              <a:t>Đ</a:t>
            </a:r>
            <a:r>
              <a:rPr lang="en-US" altLang="en-US" dirty="0"/>
              <a:t>ể </a:t>
            </a:r>
            <a:r>
              <a:rPr lang="" altLang="en-US" dirty="0"/>
              <a:t>đ</a:t>
            </a:r>
            <a:r>
              <a:rPr lang="en-US" altLang="en-US" dirty="0"/>
              <a:t>iều phối toàn bộ quy trình, em sử dụng Apache Airflow.</a:t>
            </a:r>
            <a:endParaRPr lang="en-US" altLang="en-US" dirty="0"/>
          </a:p>
          <a:p>
            <a:r>
              <a:rPr lang="en-US" altLang="en-US" dirty="0"/>
              <a:t>DAG heart_failure_pipeline bao gồm các task chính: khởi </a:t>
            </a:r>
            <a:r>
              <a:rPr lang="" altLang="en-US" dirty="0"/>
              <a:t>đ</a:t>
            </a:r>
            <a:r>
              <a:rPr lang="en-US" altLang="en-US" dirty="0"/>
              <a:t>ộng Kafka, </a:t>
            </a:r>
            <a:r>
              <a:rPr lang="" altLang="en-US" dirty="0"/>
              <a:t>đ</a:t>
            </a:r>
            <a:r>
              <a:rPr lang="en-US" altLang="en-US" dirty="0"/>
              <a:t>ợi Kafka sẵn sàng, tạo các topic cần thiết, chia dữ liệu, train model, chạy Spark Streaming và cuối cùng là chạy Stream Simulator.</a:t>
            </a:r>
            <a:endParaRPr lang="en-US" altLang="en-US" dirty="0"/>
          </a:p>
          <a:p>
            <a:r>
              <a:rPr lang="en-US" altLang="en-US" dirty="0"/>
              <a:t>Nhờ Airflow, em có thể tự </a:t>
            </a:r>
            <a:r>
              <a:rPr lang="" altLang="en-US" dirty="0"/>
              <a:t>đ</a:t>
            </a:r>
            <a:r>
              <a:rPr lang="en-US" altLang="en-US" dirty="0"/>
              <a:t>ộng hóa pipeline, xem status từng task, truy cập logs chi tiết, và dễ dàng retry nếu có lỗi.</a:t>
            </a:r>
            <a:endParaRPr lang="en-US" altLang="en-US" dirty="0"/>
          </a:p>
          <a:p>
            <a:r>
              <a:rPr lang="" altLang="en-US" dirty="0"/>
              <a:t>Đ</a:t>
            </a:r>
            <a:r>
              <a:rPr lang="en-US" altLang="en-US" dirty="0"/>
              <a:t>iều này rất gần với cách vận hành ML pipeline trong thực tế (ML Ops).”</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“Trong môi tr</a:t>
            </a:r>
            <a:r>
              <a:rPr lang="" altLang="en-US" dirty="0"/>
              <a:t>ư</a:t>
            </a:r>
            <a:r>
              <a:rPr lang="en-US" altLang="en-US" dirty="0"/>
              <a:t>ờng phát triển hoặc demo, em triển khai hệ thống trên một máy </a:t>
            </a:r>
            <a:r>
              <a:rPr lang="" altLang="en-US" dirty="0"/>
              <a:t>đ</a:t>
            </a:r>
            <a:r>
              <a:rPr lang="en-US" altLang="en-US" dirty="0"/>
              <a:t>ơn.</a:t>
            </a:r>
            <a:endParaRPr lang="en-US" altLang="en-US" dirty="0"/>
          </a:p>
          <a:p>
            <a:r>
              <a:rPr lang="en-US" altLang="en-US" dirty="0"/>
              <a:t>Các b</a:t>
            </a:r>
            <a:r>
              <a:rPr lang="" altLang="en-US" dirty="0"/>
              <a:t>ư</a:t>
            </a:r>
            <a:r>
              <a:rPr lang="en-US" altLang="en-US" dirty="0"/>
              <a:t>ớc gồm:</a:t>
            </a:r>
            <a:endParaRPr lang="en-US" altLang="en-US" dirty="0"/>
          </a:p>
          <a:p>
            <a:r>
              <a:rPr lang="en-US" altLang="en-US" dirty="0"/>
              <a:t>Chạy script setup.sh </a:t>
            </a:r>
            <a:r>
              <a:rPr lang="" altLang="en-US" dirty="0"/>
              <a:t>đ</a:t>
            </a:r>
            <a:r>
              <a:rPr lang="en-US" altLang="en-US" dirty="0"/>
              <a:t>ể cài </a:t>
            </a:r>
            <a:r>
              <a:rPr lang="" altLang="en-US" dirty="0"/>
              <a:t>đ</a:t>
            </a:r>
            <a:r>
              <a:rPr lang="en-US" altLang="en-US" dirty="0"/>
              <a:t>ặt môi tr</a:t>
            </a:r>
            <a:r>
              <a:rPr lang="" altLang="en-US" dirty="0"/>
              <a:t>ư</a:t>
            </a:r>
            <a:r>
              <a:rPr lang="en-US" altLang="en-US" dirty="0"/>
              <a:t>ờng.</a:t>
            </a:r>
            <a:endParaRPr lang="en-US" altLang="en-US" dirty="0"/>
          </a:p>
          <a:p>
            <a:r>
              <a:rPr lang="en-US" altLang="en-US" dirty="0"/>
              <a:t>Bật Kafka qua start_kafka.sh.</a:t>
            </a:r>
            <a:endParaRPr lang="en-US" altLang="en-US" dirty="0"/>
          </a:p>
          <a:p>
            <a:r>
              <a:rPr lang="en-US" altLang="en-US" dirty="0"/>
              <a:t>Chia dữ liệu bằng data_split.py, sau </a:t>
            </a:r>
            <a:r>
              <a:rPr lang="" altLang="en-US" dirty="0"/>
              <a:t>đ</a:t>
            </a:r>
            <a:r>
              <a:rPr lang="en-US" altLang="en-US" dirty="0"/>
              <a:t>ó train model bằng spark_training.py.</a:t>
            </a:r>
            <a:endParaRPr lang="en-US" altLang="en-US" dirty="0"/>
          </a:p>
          <a:p>
            <a:r>
              <a:rPr lang="en-US" altLang="en-US" dirty="0"/>
              <a:t>Cuối cùng mở 3 terminal </a:t>
            </a:r>
            <a:r>
              <a:rPr lang="" altLang="en-US" dirty="0"/>
              <a:t>đ</a:t>
            </a:r>
            <a:r>
              <a:rPr lang="en-US" altLang="en-US" dirty="0"/>
              <a:t>ể chạy Spark Streaming, Stream Simulator và Visualization Consumer.</a:t>
            </a:r>
            <a:endParaRPr lang="en-US" altLang="en-US" dirty="0"/>
          </a:p>
          <a:p>
            <a:r>
              <a:rPr lang="en-US" altLang="en-US" dirty="0"/>
              <a:t>Song song </a:t>
            </a:r>
            <a:r>
              <a:rPr lang="" altLang="en-US" dirty="0"/>
              <a:t>đ</a:t>
            </a:r>
            <a:r>
              <a:rPr lang="en-US" altLang="en-US" dirty="0"/>
              <a:t>ó, em có thể theo d</a:t>
            </a:r>
            <a:r>
              <a:rPr lang="" altLang="en-US" dirty="0"/>
              <a:t>õ</a:t>
            </a:r>
            <a:r>
              <a:rPr lang="en-US" altLang="en-US" dirty="0"/>
              <a:t>i Spark UI và Kafka UI </a:t>
            </a:r>
            <a:r>
              <a:rPr lang="" altLang="en-US" dirty="0"/>
              <a:t>đ</a:t>
            </a:r>
            <a:r>
              <a:rPr lang="en-US" altLang="en-US" dirty="0"/>
              <a:t>ể thấy job và messages </a:t>
            </a:r>
            <a:r>
              <a:rPr lang="" altLang="en-US" dirty="0"/>
              <a:t>đ</a:t>
            </a:r>
            <a:r>
              <a:rPr lang="en-US" altLang="en-US" dirty="0"/>
              <a:t>ang chạy thế nào.”</a:t>
            </a:r>
            <a:endParaRPr lang="en-US" alt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image" Target="../media/image20.svg"/><Relationship Id="rId7" Type="http://schemas.openxmlformats.org/officeDocument/2006/relationships/image" Target="../media/image4.png"/><Relationship Id="rId6" Type="http://schemas.openxmlformats.org/officeDocument/2006/relationships/tags" Target="../tags/tag33.xml"/><Relationship Id="rId5" Type="http://schemas.openxmlformats.org/officeDocument/2006/relationships/image" Target="../media/image19.png"/><Relationship Id="rId4" Type="http://schemas.openxmlformats.org/officeDocument/2006/relationships/tags" Target="../tags/tag32.xml"/><Relationship Id="rId34" Type="http://schemas.openxmlformats.org/officeDocument/2006/relationships/notesSlide" Target="../notesSlides/notesSlide10.xml"/><Relationship Id="rId33" Type="http://schemas.openxmlformats.org/officeDocument/2006/relationships/slideLayout" Target="../slideLayouts/slideLayout11.xml"/><Relationship Id="rId32" Type="http://schemas.openxmlformats.org/officeDocument/2006/relationships/tags" Target="../tags/tag53.xml"/><Relationship Id="rId31" Type="http://schemas.openxmlformats.org/officeDocument/2006/relationships/tags" Target="../tags/tag52.xml"/><Relationship Id="rId30" Type="http://schemas.openxmlformats.org/officeDocument/2006/relationships/image" Target="../media/image24.svg"/><Relationship Id="rId3" Type="http://schemas.openxmlformats.org/officeDocument/2006/relationships/image" Target="../media/image18.png"/><Relationship Id="rId29" Type="http://schemas.openxmlformats.org/officeDocument/2006/relationships/tags" Target="../tags/tag51.xml"/><Relationship Id="rId28" Type="http://schemas.openxmlformats.org/officeDocument/2006/relationships/tags" Target="../tags/tag50.xml"/><Relationship Id="rId27" Type="http://schemas.openxmlformats.org/officeDocument/2006/relationships/tags" Target="../tags/tag49.xml"/><Relationship Id="rId26" Type="http://schemas.openxmlformats.org/officeDocument/2006/relationships/tags" Target="../tags/tag48.xml"/><Relationship Id="rId25" Type="http://schemas.openxmlformats.org/officeDocument/2006/relationships/tags" Target="../tags/tag47.xml"/><Relationship Id="rId24" Type="http://schemas.openxmlformats.org/officeDocument/2006/relationships/tags" Target="../tags/tag46.xml"/><Relationship Id="rId23" Type="http://schemas.openxmlformats.org/officeDocument/2006/relationships/image" Target="../media/image23.svg"/><Relationship Id="rId22" Type="http://schemas.openxmlformats.org/officeDocument/2006/relationships/tags" Target="../tags/tag45.xml"/><Relationship Id="rId21" Type="http://schemas.openxmlformats.org/officeDocument/2006/relationships/tags" Target="../tags/tag44.xml"/><Relationship Id="rId20" Type="http://schemas.openxmlformats.org/officeDocument/2006/relationships/tags" Target="../tags/tag43.xml"/><Relationship Id="rId2" Type="http://schemas.openxmlformats.org/officeDocument/2006/relationships/tags" Target="../tags/tag31.xml"/><Relationship Id="rId19" Type="http://schemas.openxmlformats.org/officeDocument/2006/relationships/tags" Target="../tags/tag42.xml"/><Relationship Id="rId18" Type="http://schemas.openxmlformats.org/officeDocument/2006/relationships/tags" Target="../tags/tag41.xml"/><Relationship Id="rId17" Type="http://schemas.openxmlformats.org/officeDocument/2006/relationships/tags" Target="../tags/tag40.xml"/><Relationship Id="rId16" Type="http://schemas.openxmlformats.org/officeDocument/2006/relationships/image" Target="../media/image22.svg"/><Relationship Id="rId15" Type="http://schemas.openxmlformats.org/officeDocument/2006/relationships/image" Target="../media/image21.png"/><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svg"/><Relationship Id="rId3" Type="http://schemas.openxmlformats.org/officeDocument/2006/relationships/image" Target="../media/image6.svg"/><Relationship Id="rId2" Type="http://schemas.openxmlformats.org/officeDocument/2006/relationships/image" Target="../media/image5.sv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2" Type="http://schemas.openxmlformats.org/officeDocument/2006/relationships/notesSlide" Target="../notesSlides/notesSlide8.xml"/><Relationship Id="rId31" Type="http://schemas.openxmlformats.org/officeDocument/2006/relationships/slideLayout" Target="../slideLayouts/slideLayout9.xml"/><Relationship Id="rId30" Type="http://schemas.openxmlformats.org/officeDocument/2006/relationships/tags" Target="../tags/tag29.xml"/><Relationship Id="rId3" Type="http://schemas.openxmlformats.org/officeDocument/2006/relationships/image" Target="../media/image15.png"/><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19012"/>
            <a:ext cx="7556421" cy="2126337"/>
          </a:xfrm>
          <a:prstGeom prst="rect">
            <a:avLst/>
          </a:prstGeom>
          <a:noFill/>
        </p:spPr>
        <p:txBody>
          <a:bodyPr wrap="square" lIns="0" tIns="0" rIns="0" bIns="0" rtlCol="0" anchor="t"/>
          <a:lstStyle/>
          <a:p>
            <a:pPr marL="0" indent="0" algn="l">
              <a:lnSpc>
                <a:spcPts val="5550"/>
              </a:lnSpc>
              <a:buNone/>
            </a:pPr>
            <a:r>
              <a:rPr lang="en-US" sz="6000" dirty="0">
                <a:solidFill>
                  <a:srgbClr val="76B9FF"/>
                </a:solidFill>
                <a:latin typeface="Roboto Slab" pitchFamily="34" charset="0"/>
                <a:ea typeface="Roboto Slab" pitchFamily="34" charset="-122"/>
                <a:cs typeface="Roboto Slab" pitchFamily="34" charset="-120"/>
              </a:rPr>
              <a:t>Heart Failure Prediction Pipeline với Spark ML, Kafka và Airflow</a:t>
            </a:r>
            <a:endParaRPr lang="en-US" sz="6000" dirty="0">
              <a:solidFill>
                <a:srgbClr val="76B9FF"/>
              </a:solidFill>
              <a:latin typeface="Roboto Slab" pitchFamily="34" charset="0"/>
              <a:ea typeface="Roboto Slab" pitchFamily="34" charset="-122"/>
              <a:cs typeface="Roboto Slab" pitchFamily="34" charset="-120"/>
            </a:endParaRPr>
          </a:p>
        </p:txBody>
      </p:sp>
      <p:sp>
        <p:nvSpPr>
          <p:cNvPr id="4" name="Text 1"/>
          <p:cNvSpPr/>
          <p:nvPr/>
        </p:nvSpPr>
        <p:spPr>
          <a:xfrm>
            <a:off x="793790" y="5666661"/>
            <a:ext cx="7556421" cy="725805"/>
          </a:xfrm>
          <a:prstGeom prst="rect">
            <a:avLst/>
          </a:prstGeom>
          <a:noFill/>
        </p:spPr>
        <p:txBody>
          <a:bodyPr wrap="square" lIns="0" tIns="0" rIns="0" bIns="0" rtlCol="0" anchor="t"/>
          <a:lstStyle/>
          <a:p>
            <a:pPr marL="0" indent="0" algn="l">
              <a:lnSpc>
                <a:spcPts val="2850"/>
              </a:lnSpc>
              <a:buNone/>
            </a:pP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Presenter: Lê Văn Hiệp</a:t>
            </a:r>
            <a:endParaRPr lang="en-US" sz="2400" dirty="0"/>
          </a:p>
          <a:p>
            <a:pPr marL="0" indent="0" algn="l">
              <a:lnSpc>
                <a:spcPts val="2850"/>
              </a:lnSpc>
              <a:buNone/>
            </a:pP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Student ID: 2102116</a:t>
            </a: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0448"/>
            <a:ext cx="12813983" cy="708779"/>
          </a:xfrm>
          <a:prstGeom prst="rect">
            <a:avLst/>
          </a:prstGeom>
          <a:noFill/>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Triển khai đa máy (Multi-Machine Deployment)</a:t>
            </a:r>
            <a:endParaRPr lang="en-US" sz="4450" dirty="0"/>
          </a:p>
        </p:txBody>
      </p:sp>
      <p:sp>
        <p:nvSpPr>
          <p:cNvPr id="3" name="Shape 1"/>
          <p:cNvSpPr/>
          <p:nvPr>
            <p:custDataLst>
              <p:tags r:id="rId1"/>
            </p:custDataLst>
          </p:nvPr>
        </p:nvSpPr>
        <p:spPr>
          <a:xfrm>
            <a:off x="793790" y="2233017"/>
            <a:ext cx="6407944" cy="1677591"/>
          </a:xfrm>
          <a:prstGeom prst="roundRect">
            <a:avLst>
              <a:gd name="adj" fmla="val 8721"/>
            </a:avLst>
          </a:prstGeom>
          <a:solidFill>
            <a:srgbClr val="202733"/>
          </a:solidFill>
        </p:spPr>
      </p:sp>
      <p:pic>
        <p:nvPicPr>
          <p:cNvPr id="4" name="Image 0" descr="preencoded.png"/>
          <p:cNvPicPr>
            <a:picLocks noChangeAspect="1"/>
          </p:cNvPicPr>
          <p:nvPr>
            <p:custDataLst>
              <p:tags r:id="rId2"/>
            </p:custDataLst>
          </p:nvPr>
        </p:nvPicPr>
        <p:blipFill>
          <a:blip r:embed="rId3"/>
          <a:stretch>
            <a:fillRect/>
          </a:stretch>
        </p:blipFill>
        <p:spPr>
          <a:xfrm>
            <a:off x="793790" y="2202537"/>
            <a:ext cx="6407944" cy="121920"/>
          </a:xfrm>
          <a:prstGeom prst="rect">
            <a:avLst/>
          </a:prstGeom>
        </p:spPr>
      </p:pic>
      <p:pic>
        <p:nvPicPr>
          <p:cNvPr id="5" name="Image 1" descr="preencoded.png"/>
          <p:cNvPicPr>
            <a:picLocks noChangeAspect="1"/>
          </p:cNvPicPr>
          <p:nvPr>
            <p:custDataLst>
              <p:tags r:id="rId4"/>
            </p:custDataLst>
          </p:nvPr>
        </p:nvPicPr>
        <p:blipFill>
          <a:blip r:embed="rId5"/>
          <a:stretch>
            <a:fillRect/>
          </a:stretch>
        </p:blipFill>
        <p:spPr>
          <a:xfrm>
            <a:off x="3657540" y="1892856"/>
            <a:ext cx="680442" cy="680442"/>
          </a:xfrm>
          <a:prstGeom prst="rect">
            <a:avLst/>
          </a:prstGeom>
          <a:solidFill>
            <a:schemeClr val="accent5"/>
          </a:solidFill>
        </p:spPr>
      </p:pic>
      <p:pic>
        <p:nvPicPr>
          <p:cNvPr id="6" name="Image 2" descr="preencoded.png"/>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3861614" y="2096929"/>
            <a:ext cx="272177" cy="272177"/>
          </a:xfrm>
          <a:prstGeom prst="rect">
            <a:avLst/>
          </a:prstGeom>
        </p:spPr>
      </p:pic>
      <p:sp>
        <p:nvSpPr>
          <p:cNvPr id="7" name="Text 2"/>
          <p:cNvSpPr/>
          <p:nvPr>
            <p:custDataLst>
              <p:tags r:id="rId9"/>
            </p:custDataLst>
          </p:nvPr>
        </p:nvSpPr>
        <p:spPr>
          <a:xfrm>
            <a:off x="1051084" y="279999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Máy 1: Spark Server</a:t>
            </a:r>
            <a:endParaRPr lang="en-US" sz="2200" dirty="0"/>
          </a:p>
        </p:txBody>
      </p:sp>
      <p:sp>
        <p:nvSpPr>
          <p:cNvPr id="8" name="Text 3"/>
          <p:cNvSpPr/>
          <p:nvPr>
            <p:custDataLst>
              <p:tags r:id="rId10"/>
            </p:custDataLst>
          </p:nvPr>
        </p:nvSpPr>
        <p:spPr>
          <a:xfrm>
            <a:off x="1051084" y="3290411"/>
            <a:ext cx="5893356" cy="362903"/>
          </a:xfrm>
          <a:prstGeom prst="rect">
            <a:avLst/>
          </a:prstGeom>
          <a:noFill/>
        </p:spPr>
        <p:txBody>
          <a:bodyPr wrap="non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Chứa Spark Master và các Spark Worker để xử lý dữ liệu.</a:t>
            </a:r>
            <a:endParaRPr lang="en-US" sz="1750" dirty="0"/>
          </a:p>
        </p:txBody>
      </p:sp>
      <p:sp>
        <p:nvSpPr>
          <p:cNvPr id="9" name="Shape 4"/>
          <p:cNvSpPr/>
          <p:nvPr>
            <p:custDataLst>
              <p:tags r:id="rId11"/>
            </p:custDataLst>
          </p:nvPr>
        </p:nvSpPr>
        <p:spPr>
          <a:xfrm>
            <a:off x="7428548" y="2233017"/>
            <a:ext cx="6408063" cy="1677591"/>
          </a:xfrm>
          <a:prstGeom prst="roundRect">
            <a:avLst>
              <a:gd name="adj" fmla="val 8721"/>
            </a:avLst>
          </a:prstGeom>
          <a:solidFill>
            <a:srgbClr val="202733"/>
          </a:solidFill>
        </p:spPr>
      </p:sp>
      <p:pic>
        <p:nvPicPr>
          <p:cNvPr id="10" name="Image 3" descr="preencoded.png"/>
          <p:cNvPicPr>
            <a:picLocks noChangeAspect="1"/>
          </p:cNvPicPr>
          <p:nvPr>
            <p:custDataLst>
              <p:tags r:id="rId12"/>
            </p:custDataLst>
          </p:nvPr>
        </p:nvPicPr>
        <p:blipFill>
          <a:blip r:embed="rId3"/>
          <a:stretch>
            <a:fillRect/>
          </a:stretch>
        </p:blipFill>
        <p:spPr>
          <a:xfrm>
            <a:off x="7428548" y="2202537"/>
            <a:ext cx="6408063" cy="121920"/>
          </a:xfrm>
          <a:prstGeom prst="rect">
            <a:avLst/>
          </a:prstGeom>
        </p:spPr>
      </p:pic>
      <p:pic>
        <p:nvPicPr>
          <p:cNvPr id="11" name="Image 4" descr="preencoded.png"/>
          <p:cNvPicPr>
            <a:picLocks noChangeAspect="1"/>
          </p:cNvPicPr>
          <p:nvPr>
            <p:custDataLst>
              <p:tags r:id="rId13"/>
            </p:custDataLst>
          </p:nvPr>
        </p:nvPicPr>
        <p:blipFill>
          <a:blip r:embed="rId5"/>
          <a:stretch>
            <a:fillRect/>
          </a:stretch>
        </p:blipFill>
        <p:spPr>
          <a:xfrm>
            <a:off x="10292298" y="1892856"/>
            <a:ext cx="680442" cy="680442"/>
          </a:xfrm>
          <a:prstGeom prst="rect">
            <a:avLst/>
          </a:prstGeom>
          <a:solidFill>
            <a:schemeClr val="accent5"/>
          </a:solidFill>
        </p:spPr>
      </p:pic>
      <p:pic>
        <p:nvPicPr>
          <p:cNvPr id="12" name="Image 5" descr="preencoded.png"/>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10496371" y="2096929"/>
            <a:ext cx="272177" cy="272177"/>
          </a:xfrm>
          <a:prstGeom prst="rect">
            <a:avLst/>
          </a:prstGeom>
        </p:spPr>
      </p:pic>
      <p:sp>
        <p:nvSpPr>
          <p:cNvPr id="13" name="Text 5"/>
          <p:cNvSpPr/>
          <p:nvPr>
            <p:custDataLst>
              <p:tags r:id="rId17"/>
            </p:custDataLst>
          </p:nvPr>
        </p:nvSpPr>
        <p:spPr>
          <a:xfrm>
            <a:off x="7685842" y="2799993"/>
            <a:ext cx="2894290" cy="354330"/>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Máy 2: Airflow Server</a:t>
            </a:r>
            <a:endParaRPr lang="en-US" sz="2200" dirty="0"/>
          </a:p>
        </p:txBody>
      </p:sp>
      <p:sp>
        <p:nvSpPr>
          <p:cNvPr id="14" name="Text 6"/>
          <p:cNvSpPr/>
          <p:nvPr>
            <p:custDataLst>
              <p:tags r:id="rId18"/>
            </p:custDataLst>
          </p:nvPr>
        </p:nvSpPr>
        <p:spPr>
          <a:xfrm>
            <a:off x="7685842" y="3290411"/>
            <a:ext cx="5893475" cy="362903"/>
          </a:xfrm>
          <a:prstGeom prst="rect">
            <a:avLst/>
          </a:prstGeom>
          <a:noFill/>
        </p:spPr>
        <p:txBody>
          <a:bodyPr wrap="non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Chạy Airflow Scheduler và Webserver, quản lý các DAG.</a:t>
            </a:r>
            <a:endParaRPr lang="en-US" sz="1750" dirty="0"/>
          </a:p>
        </p:txBody>
      </p:sp>
      <p:sp>
        <p:nvSpPr>
          <p:cNvPr id="15" name="Shape 7"/>
          <p:cNvSpPr/>
          <p:nvPr>
            <p:custDataLst>
              <p:tags r:id="rId19"/>
            </p:custDataLst>
          </p:nvPr>
        </p:nvSpPr>
        <p:spPr>
          <a:xfrm>
            <a:off x="793790" y="4477583"/>
            <a:ext cx="6407944" cy="1677591"/>
          </a:xfrm>
          <a:prstGeom prst="roundRect">
            <a:avLst>
              <a:gd name="adj" fmla="val 8721"/>
            </a:avLst>
          </a:prstGeom>
          <a:solidFill>
            <a:srgbClr val="202733"/>
          </a:solidFill>
        </p:spPr>
      </p:sp>
      <p:pic>
        <p:nvPicPr>
          <p:cNvPr id="16" name="Image 6" descr="preencoded.png"/>
          <p:cNvPicPr>
            <a:picLocks noChangeAspect="1"/>
          </p:cNvPicPr>
          <p:nvPr>
            <p:custDataLst>
              <p:tags r:id="rId20"/>
            </p:custDataLst>
          </p:nvPr>
        </p:nvPicPr>
        <p:blipFill>
          <a:blip r:embed="rId3"/>
          <a:stretch>
            <a:fillRect/>
          </a:stretch>
        </p:blipFill>
        <p:spPr>
          <a:xfrm>
            <a:off x="793790" y="4447103"/>
            <a:ext cx="6407944" cy="121920"/>
          </a:xfrm>
          <a:prstGeom prst="rect">
            <a:avLst/>
          </a:prstGeom>
        </p:spPr>
      </p:pic>
      <p:pic>
        <p:nvPicPr>
          <p:cNvPr id="17" name="Image 7" descr="preencoded.png"/>
          <p:cNvPicPr>
            <a:picLocks noChangeAspect="1"/>
          </p:cNvPicPr>
          <p:nvPr>
            <p:custDataLst>
              <p:tags r:id="rId21"/>
            </p:custDataLst>
          </p:nvPr>
        </p:nvPicPr>
        <p:blipFill>
          <a:blip r:embed="rId5"/>
          <a:stretch>
            <a:fillRect/>
          </a:stretch>
        </p:blipFill>
        <p:spPr>
          <a:xfrm>
            <a:off x="3657540" y="4137422"/>
            <a:ext cx="680442" cy="680442"/>
          </a:xfrm>
          <a:prstGeom prst="rect">
            <a:avLst/>
          </a:prstGeom>
          <a:solidFill>
            <a:schemeClr val="accent5"/>
          </a:solidFill>
        </p:spPr>
      </p:pic>
      <p:pic>
        <p:nvPicPr>
          <p:cNvPr id="18" name="Image 8" descr="preencoded.png"/>
          <p:cNvPicPr>
            <a:picLocks noChangeAspect="1"/>
          </p:cNvPicPr>
          <p:nvPr>
            <p:custDataLst>
              <p:tags r:id="rId22"/>
            </p:custDataLst>
          </p:nvPr>
        </p:nvPicPr>
        <p:blipFill>
          <a:blip r:embed="rId7">
            <a:extLst>
              <a:ext uri="{96DAC541-7B7A-43D3-8B79-37D633B846F1}">
                <asvg:svgBlip xmlns:asvg="http://schemas.microsoft.com/office/drawing/2016/SVG/main" r:embed="rId23"/>
              </a:ext>
            </a:extLst>
          </a:blip>
          <a:stretch>
            <a:fillRect/>
          </a:stretch>
        </p:blipFill>
        <p:spPr>
          <a:xfrm>
            <a:off x="3861614" y="4341495"/>
            <a:ext cx="272177" cy="272177"/>
          </a:xfrm>
          <a:prstGeom prst="rect">
            <a:avLst/>
          </a:prstGeom>
        </p:spPr>
      </p:pic>
      <p:sp>
        <p:nvSpPr>
          <p:cNvPr id="19" name="Text 8"/>
          <p:cNvSpPr/>
          <p:nvPr>
            <p:custDataLst>
              <p:tags r:id="rId24"/>
            </p:custDataLst>
          </p:nvPr>
        </p:nvSpPr>
        <p:spPr>
          <a:xfrm>
            <a:off x="1051084" y="504455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Máy 3: Kafka Server</a:t>
            </a:r>
            <a:endParaRPr lang="en-US" sz="2200" dirty="0"/>
          </a:p>
        </p:txBody>
      </p:sp>
      <p:sp>
        <p:nvSpPr>
          <p:cNvPr id="20" name="Text 9"/>
          <p:cNvSpPr/>
          <p:nvPr>
            <p:custDataLst>
              <p:tags r:id="rId25"/>
            </p:custDataLst>
          </p:nvPr>
        </p:nvSpPr>
        <p:spPr>
          <a:xfrm>
            <a:off x="1051084" y="5534978"/>
            <a:ext cx="5893356" cy="362903"/>
          </a:xfrm>
          <a:prstGeom prst="rect">
            <a:avLst/>
          </a:prstGeom>
          <a:noFill/>
        </p:spPr>
        <p:txBody>
          <a:bodyPr wrap="non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Chứa Kafka Brokers, Zookeeper và Kafka UI.</a:t>
            </a:r>
            <a:endParaRPr lang="en-US" sz="1750" dirty="0"/>
          </a:p>
        </p:txBody>
      </p:sp>
      <p:sp>
        <p:nvSpPr>
          <p:cNvPr id="21" name="Shape 10"/>
          <p:cNvSpPr/>
          <p:nvPr>
            <p:custDataLst>
              <p:tags r:id="rId26"/>
            </p:custDataLst>
          </p:nvPr>
        </p:nvSpPr>
        <p:spPr>
          <a:xfrm>
            <a:off x="7428548" y="4477583"/>
            <a:ext cx="6408063" cy="1677591"/>
          </a:xfrm>
          <a:prstGeom prst="roundRect">
            <a:avLst>
              <a:gd name="adj" fmla="val 8721"/>
            </a:avLst>
          </a:prstGeom>
          <a:solidFill>
            <a:srgbClr val="202733"/>
          </a:solidFill>
        </p:spPr>
      </p:sp>
      <p:pic>
        <p:nvPicPr>
          <p:cNvPr id="22" name="Image 9" descr="preencoded.png"/>
          <p:cNvPicPr>
            <a:picLocks noChangeAspect="1"/>
          </p:cNvPicPr>
          <p:nvPr>
            <p:custDataLst>
              <p:tags r:id="rId27"/>
            </p:custDataLst>
          </p:nvPr>
        </p:nvPicPr>
        <p:blipFill>
          <a:blip r:embed="rId3"/>
          <a:stretch>
            <a:fillRect/>
          </a:stretch>
        </p:blipFill>
        <p:spPr>
          <a:xfrm>
            <a:off x="7428548" y="4447103"/>
            <a:ext cx="6408063" cy="121920"/>
          </a:xfrm>
          <a:prstGeom prst="rect">
            <a:avLst/>
          </a:prstGeom>
        </p:spPr>
      </p:pic>
      <p:pic>
        <p:nvPicPr>
          <p:cNvPr id="23" name="Image 10" descr="preencoded.png"/>
          <p:cNvPicPr>
            <a:picLocks noChangeAspect="1"/>
          </p:cNvPicPr>
          <p:nvPr>
            <p:custDataLst>
              <p:tags r:id="rId28"/>
            </p:custDataLst>
          </p:nvPr>
        </p:nvPicPr>
        <p:blipFill>
          <a:blip r:embed="rId5"/>
          <a:stretch>
            <a:fillRect/>
          </a:stretch>
        </p:blipFill>
        <p:spPr>
          <a:xfrm>
            <a:off x="10292298" y="4137422"/>
            <a:ext cx="680442" cy="680442"/>
          </a:xfrm>
          <a:prstGeom prst="rect">
            <a:avLst/>
          </a:prstGeom>
          <a:solidFill>
            <a:schemeClr val="accent5"/>
          </a:solidFill>
        </p:spPr>
      </p:pic>
      <p:pic>
        <p:nvPicPr>
          <p:cNvPr id="24" name="Image 11" descr="preencoded.png"/>
          <p:cNvPicPr>
            <a:picLocks noChangeAspect="1"/>
          </p:cNvPicPr>
          <p:nvPr>
            <p:custDataLst>
              <p:tags r:id="rId29"/>
            </p:custDataLst>
          </p:nvPr>
        </p:nvPicPr>
        <p:blipFill>
          <a:blip r:embed="rId7">
            <a:extLst>
              <a:ext uri="{96DAC541-7B7A-43D3-8B79-37D633B846F1}">
                <asvg:svgBlip xmlns:asvg="http://schemas.microsoft.com/office/drawing/2016/SVG/main" r:embed="rId30"/>
              </a:ext>
            </a:extLst>
          </a:blip>
          <a:stretch>
            <a:fillRect/>
          </a:stretch>
        </p:blipFill>
        <p:spPr>
          <a:xfrm>
            <a:off x="10496371" y="4341495"/>
            <a:ext cx="272177" cy="272177"/>
          </a:xfrm>
          <a:prstGeom prst="rect">
            <a:avLst/>
          </a:prstGeom>
        </p:spPr>
      </p:pic>
      <p:sp>
        <p:nvSpPr>
          <p:cNvPr id="25" name="Text 11"/>
          <p:cNvSpPr/>
          <p:nvPr>
            <p:custDataLst>
              <p:tags r:id="rId31"/>
            </p:custDataLst>
          </p:nvPr>
        </p:nvSpPr>
        <p:spPr>
          <a:xfrm>
            <a:off x="7685842" y="504455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Máy Demo</a:t>
            </a:r>
            <a:endParaRPr lang="en-US" sz="2200" dirty="0"/>
          </a:p>
        </p:txBody>
      </p:sp>
      <p:sp>
        <p:nvSpPr>
          <p:cNvPr id="26" name="Text 12"/>
          <p:cNvSpPr/>
          <p:nvPr>
            <p:custDataLst>
              <p:tags r:id="rId32"/>
            </p:custDataLst>
          </p:nvPr>
        </p:nvSpPr>
        <p:spPr>
          <a:xfrm>
            <a:off x="7685842" y="5534978"/>
            <a:ext cx="5893475" cy="362903"/>
          </a:xfrm>
          <a:prstGeom prst="rect">
            <a:avLst/>
          </a:prstGeom>
          <a:noFill/>
        </p:spPr>
        <p:txBody>
          <a:bodyPr wrap="non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Chạy Stream Simulator và ứng dụng Visualization.</a:t>
            </a:r>
            <a:endParaRPr lang="en-US" sz="1750" dirty="0"/>
          </a:p>
        </p:txBody>
      </p:sp>
      <p:sp>
        <p:nvSpPr>
          <p:cNvPr id="27" name="Text 13"/>
          <p:cNvSpPr/>
          <p:nvPr/>
        </p:nvSpPr>
        <p:spPr>
          <a:xfrm>
            <a:off x="793790" y="6410325"/>
            <a:ext cx="13042821" cy="1088708"/>
          </a:xfrm>
          <a:prstGeom prst="rect">
            <a:avLst/>
          </a:prstGeom>
          <a:noFill/>
        </p:spPr>
        <p:txBody>
          <a:bodyPr wrap="squar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Để hệ thống hoạt động hiệu quả trong môi trường sản xuất, cần chú ý cấu hình </a:t>
            </a: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IP, ports</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và </a:t>
            </a: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firewall</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giữa các máy. Đồng thời, các biến môi trường như </a:t>
            </a: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SPARK_HOME</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và </a:t>
            </a: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KAFKA_SERVERS</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cần được thiết lập chính xác để các thành phần có thể giao tiếp qua mạng. Đây là bước quan trọng để đảm bảo khả năng mở rộng và hiệu suất của pipeline trong thực tế.</a:t>
            </a:r>
            <a:endParaRPr lang="en-US" sz="1750" dirty="0"/>
          </a:p>
        </p:txBody>
      </p:sp>
      <p:sp>
        <p:nvSpPr>
          <p:cNvPr id="30" name="Rectangles 29"/>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62376"/>
            <a:ext cx="10779562" cy="708779"/>
          </a:xfrm>
          <a:prstGeom prst="rect">
            <a:avLst/>
          </a:prstGeom>
          <a:noFill/>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Kết quả mô hình &amp; Hiệu năng Streaming</a:t>
            </a:r>
            <a:endParaRPr lang="en-US" sz="4450" dirty="0"/>
          </a:p>
        </p:txBody>
      </p:sp>
      <p:sp>
        <p:nvSpPr>
          <p:cNvPr id="3" name="Text 1"/>
          <p:cNvSpPr/>
          <p:nvPr/>
        </p:nvSpPr>
        <p:spPr>
          <a:xfrm>
            <a:off x="793790" y="3138130"/>
            <a:ext cx="6379607" cy="748427"/>
          </a:xfrm>
          <a:prstGeom prst="rect">
            <a:avLst/>
          </a:prstGeom>
          <a:noFill/>
        </p:spPr>
        <p:txBody>
          <a:bodyPr wrap="none" lIns="0" tIns="0" rIns="0" bIns="0" rtlCol="0" anchor="t"/>
          <a:lstStyle/>
          <a:p>
            <a:pPr marL="0" indent="0" algn="ctr">
              <a:lnSpc>
                <a:spcPts val="5850"/>
              </a:lnSpc>
              <a:buNone/>
            </a:pPr>
            <a:r>
              <a:rPr lang="en-US" sz="5850" dirty="0">
                <a:solidFill>
                  <a:srgbClr val="D6E5EF"/>
                </a:solidFill>
                <a:latin typeface="Roboto Slab" pitchFamily="34" charset="0"/>
                <a:ea typeface="Roboto Slab" pitchFamily="34" charset="-122"/>
                <a:cs typeface="Roboto Slab" pitchFamily="34" charset="-120"/>
              </a:rPr>
              <a:t>0.85-0.90</a:t>
            </a:r>
            <a:endParaRPr lang="en-US" sz="5850" dirty="0"/>
          </a:p>
        </p:txBody>
      </p:sp>
      <p:sp>
        <p:nvSpPr>
          <p:cNvPr id="4" name="Text 2"/>
          <p:cNvSpPr/>
          <p:nvPr/>
        </p:nvSpPr>
        <p:spPr>
          <a:xfrm>
            <a:off x="2565916" y="4169926"/>
            <a:ext cx="2835235" cy="354330"/>
          </a:xfrm>
          <a:prstGeom prst="rect">
            <a:avLst/>
          </a:prstGeom>
          <a:noFill/>
        </p:spPr>
        <p:txBody>
          <a:bodyPr wrap="none" lIns="0" tIns="0" rIns="0" bIns="0" rtlCol="0" anchor="t"/>
          <a:lstStyle/>
          <a:p>
            <a:pPr marL="0" indent="0" algn="ctr">
              <a:lnSpc>
                <a:spcPts val="2750"/>
              </a:lnSpc>
              <a:buNone/>
            </a:pPr>
            <a:r>
              <a:rPr lang="en-US" sz="2200" dirty="0">
                <a:solidFill>
                  <a:srgbClr val="D6E5EF"/>
                </a:solidFill>
                <a:latin typeface="Roboto Slab" pitchFamily="34" charset="0"/>
                <a:ea typeface="Roboto Slab" pitchFamily="34" charset="-122"/>
                <a:cs typeface="Roboto Slab" pitchFamily="34" charset="-120"/>
              </a:rPr>
              <a:t>AUC Score</a:t>
            </a:r>
            <a:endParaRPr lang="en-US" sz="2200" dirty="0"/>
          </a:p>
        </p:txBody>
      </p:sp>
      <p:sp>
        <p:nvSpPr>
          <p:cNvPr id="5" name="Text 3"/>
          <p:cNvSpPr/>
          <p:nvPr/>
        </p:nvSpPr>
        <p:spPr>
          <a:xfrm>
            <a:off x="793790" y="4660344"/>
            <a:ext cx="6379607" cy="362903"/>
          </a:xfrm>
          <a:prstGeom prst="rect">
            <a:avLst/>
          </a:prstGeom>
          <a:noFill/>
        </p:spPr>
        <p:txBody>
          <a:bodyPr wrap="none" lIns="0" tIns="0" rIns="0" bIns="0" rtlCol="0" anchor="t"/>
          <a:lstStyle/>
          <a:p>
            <a:pPr marL="0" indent="0" algn="ctr">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Với mô hình </a:t>
            </a: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Random Forest Classifier</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khả năng phân loại tốt.</a:t>
            </a:r>
            <a:endParaRPr lang="en-US" sz="1750" dirty="0"/>
          </a:p>
        </p:txBody>
      </p:sp>
      <p:sp>
        <p:nvSpPr>
          <p:cNvPr id="6" name="Text 4"/>
          <p:cNvSpPr/>
          <p:nvPr/>
        </p:nvSpPr>
        <p:spPr>
          <a:xfrm>
            <a:off x="7456884" y="3138130"/>
            <a:ext cx="6379726" cy="748427"/>
          </a:xfrm>
          <a:prstGeom prst="rect">
            <a:avLst/>
          </a:prstGeom>
          <a:noFill/>
        </p:spPr>
        <p:txBody>
          <a:bodyPr wrap="none" lIns="0" tIns="0" rIns="0" bIns="0" rtlCol="0" anchor="t"/>
          <a:lstStyle/>
          <a:p>
            <a:pPr marL="0" indent="0" algn="ctr">
              <a:lnSpc>
                <a:spcPts val="5850"/>
              </a:lnSpc>
              <a:buNone/>
            </a:pPr>
            <a:r>
              <a:rPr lang="en-US" sz="5850" dirty="0">
                <a:solidFill>
                  <a:srgbClr val="D6E5EF"/>
                </a:solidFill>
                <a:latin typeface="Roboto Slab" pitchFamily="34" charset="0"/>
                <a:ea typeface="Roboto Slab" pitchFamily="34" charset="-122"/>
                <a:cs typeface="Roboto Slab" pitchFamily="34" charset="-120"/>
              </a:rPr>
              <a:t>&lt; 5s</a:t>
            </a:r>
            <a:endParaRPr lang="en-US" sz="5850" dirty="0"/>
          </a:p>
        </p:txBody>
      </p:sp>
      <p:sp>
        <p:nvSpPr>
          <p:cNvPr id="7" name="Text 5"/>
          <p:cNvSpPr/>
          <p:nvPr/>
        </p:nvSpPr>
        <p:spPr>
          <a:xfrm>
            <a:off x="9229130" y="4169926"/>
            <a:ext cx="2835235" cy="354330"/>
          </a:xfrm>
          <a:prstGeom prst="rect">
            <a:avLst/>
          </a:prstGeom>
          <a:noFill/>
        </p:spPr>
        <p:txBody>
          <a:bodyPr wrap="none" lIns="0" tIns="0" rIns="0" bIns="0" rtlCol="0" anchor="t"/>
          <a:lstStyle/>
          <a:p>
            <a:pPr marL="0" indent="0" algn="ctr">
              <a:lnSpc>
                <a:spcPts val="2750"/>
              </a:lnSpc>
              <a:buNone/>
            </a:pPr>
            <a:r>
              <a:rPr lang="en-US" sz="2200" dirty="0">
                <a:solidFill>
                  <a:srgbClr val="D6E5EF"/>
                </a:solidFill>
                <a:latin typeface="Roboto Slab" pitchFamily="34" charset="0"/>
                <a:ea typeface="Roboto Slab" pitchFamily="34" charset="-122"/>
                <a:cs typeface="Roboto Slab" pitchFamily="34" charset="-120"/>
              </a:rPr>
              <a:t>Độ trễ (Latency)</a:t>
            </a:r>
            <a:endParaRPr lang="en-US" sz="2200" dirty="0"/>
          </a:p>
        </p:txBody>
      </p:sp>
      <p:sp>
        <p:nvSpPr>
          <p:cNvPr id="8" name="Text 6"/>
          <p:cNvSpPr/>
          <p:nvPr/>
        </p:nvSpPr>
        <p:spPr>
          <a:xfrm>
            <a:off x="7456884" y="4660344"/>
            <a:ext cx="6379726" cy="362903"/>
          </a:xfrm>
          <a:prstGeom prst="rect">
            <a:avLst/>
          </a:prstGeom>
          <a:noFill/>
        </p:spPr>
        <p:txBody>
          <a:bodyPr wrap="none" lIns="0" tIns="0" rIns="0" bIns="0" rtlCol="0" anchor="t"/>
          <a:lstStyle/>
          <a:p>
            <a:pPr marL="0" indent="0" algn="ctr">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Từ dữ liệu đầu vào đến kết quả dự đoán.</a:t>
            </a:r>
            <a:endParaRPr lang="en-US" sz="1750" dirty="0"/>
          </a:p>
        </p:txBody>
      </p:sp>
      <p:sp>
        <p:nvSpPr>
          <p:cNvPr id="9" name="Text 7"/>
          <p:cNvSpPr/>
          <p:nvPr/>
        </p:nvSpPr>
        <p:spPr>
          <a:xfrm>
            <a:off x="793790" y="5278398"/>
            <a:ext cx="13042821" cy="1088708"/>
          </a:xfrm>
          <a:prstGeom prst="rect">
            <a:avLst/>
          </a:prstGeom>
          <a:noFill/>
        </p:spPr>
        <p:txBody>
          <a:bodyPr wrap="squar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Hệ thống được thiết kế để dễ dàng </a:t>
            </a: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mở rộng</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bằng cách tăng số lượng Spark workers hoặc Kafka brokers khi cần xử lý lượng dữ liệu lớn hơn. Nhờ sử dụng Kafka và tính năng checkpointing của Spark, pipeline còn có </a:t>
            </a: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tính tin cậy cao và khả năng chịu lỗi tốt</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đảm bảo hoạt động liên tục ngay cả khi có sự cố.</a:t>
            </a:r>
            <a:endParaRPr lang="en-US" sz="1750" dirty="0"/>
          </a:p>
        </p:txBody>
      </p:sp>
      <p:sp>
        <p:nvSpPr>
          <p:cNvPr id="30" name="Rectangles 29"/>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311825"/>
            <a:ext cx="5179457" cy="354330"/>
          </a:xfrm>
          <a:prstGeom prst="rect">
            <a:avLst/>
          </a:prstGeom>
          <a:noFill/>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Đánh giá, Hạn chế và Hướng phát triển</a:t>
            </a:r>
            <a:endParaRPr lang="en-US" sz="2200" dirty="0"/>
          </a:p>
        </p:txBody>
      </p:sp>
      <p:sp>
        <p:nvSpPr>
          <p:cNvPr id="3" name="Shape 1"/>
          <p:cNvSpPr/>
          <p:nvPr/>
        </p:nvSpPr>
        <p:spPr>
          <a:xfrm>
            <a:off x="396835" y="892969"/>
            <a:ext cx="4536638" cy="1161455"/>
          </a:xfrm>
          <a:prstGeom prst="roundRect">
            <a:avLst>
              <a:gd name="adj" fmla="val 1465"/>
            </a:avLst>
          </a:prstGeom>
          <a:solidFill>
            <a:srgbClr val="202733"/>
          </a:solidFill>
          <a:ln w="15240">
            <a:solidFill>
              <a:srgbClr val="585F6B"/>
            </a:solidFill>
            <a:prstDash val="solid"/>
          </a:ln>
        </p:spPr>
      </p:sp>
      <p:sp>
        <p:nvSpPr>
          <p:cNvPr id="4" name="Text 2"/>
          <p:cNvSpPr/>
          <p:nvPr/>
        </p:nvSpPr>
        <p:spPr>
          <a:xfrm>
            <a:off x="525423" y="1021556"/>
            <a:ext cx="1701165" cy="212646"/>
          </a:xfrm>
          <a:prstGeom prst="rect">
            <a:avLst/>
          </a:prstGeom>
          <a:noFill/>
        </p:spPr>
        <p:txBody>
          <a:bodyPr wrap="none" lIns="0" tIns="0" rIns="0" bIns="0" rtlCol="0" anchor="t"/>
          <a:lstStyle/>
          <a:p>
            <a:pPr marL="0" indent="0" algn="l">
              <a:lnSpc>
                <a:spcPts val="1650"/>
              </a:lnSpc>
              <a:buNone/>
            </a:pPr>
            <a:r>
              <a:rPr lang="en-US" dirty="0">
                <a:solidFill>
                  <a:srgbClr val="D6E5EF"/>
                </a:solidFill>
                <a:latin typeface="Roboto Slab" pitchFamily="34" charset="0"/>
                <a:ea typeface="Roboto Slab" pitchFamily="34" charset="-122"/>
                <a:cs typeface="Roboto Slab" pitchFamily="34" charset="-120"/>
              </a:rPr>
              <a:t>Thành tựu</a:t>
            </a:r>
            <a:endParaRPr lang="en-US" dirty="0">
              <a:solidFill>
                <a:srgbClr val="D6E5EF"/>
              </a:solidFill>
              <a:latin typeface="Roboto Slab" pitchFamily="34" charset="0"/>
              <a:ea typeface="Roboto Slab" pitchFamily="34" charset="-122"/>
              <a:cs typeface="Roboto Slab" pitchFamily="34" charset="-120"/>
            </a:endParaRPr>
          </a:p>
        </p:txBody>
      </p:sp>
      <p:sp>
        <p:nvSpPr>
          <p:cNvPr id="5" name="Text 3"/>
          <p:cNvSpPr/>
          <p:nvPr/>
        </p:nvSpPr>
        <p:spPr>
          <a:xfrm>
            <a:off x="525423" y="1302187"/>
            <a:ext cx="4279463" cy="181451"/>
          </a:xfrm>
          <a:prstGeom prst="rect">
            <a:avLst/>
          </a:prstGeom>
          <a:noFill/>
        </p:spPr>
        <p:txBody>
          <a:bodyPr wrap="none" lIns="0" tIns="0" rIns="0" bIns="0" rtlCol="0" anchor="t"/>
          <a:lstStyle/>
          <a:p>
            <a:pPr marL="342900" indent="-342900" algn="l">
              <a:lnSpc>
                <a:spcPts val="1400"/>
              </a:lnSpc>
              <a:buSzPct val="100000"/>
              <a:buChar char="•"/>
            </a:pPr>
            <a:r>
              <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rPr>
              <a:t>Pipeline end-to-end, real-time.</a:t>
            </a:r>
            <a:endPar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6" name="Text 4"/>
          <p:cNvSpPr/>
          <p:nvPr/>
        </p:nvSpPr>
        <p:spPr>
          <a:xfrm>
            <a:off x="525423" y="1523286"/>
            <a:ext cx="4279463" cy="181451"/>
          </a:xfrm>
          <a:prstGeom prst="rect">
            <a:avLst/>
          </a:prstGeom>
          <a:noFill/>
        </p:spPr>
        <p:txBody>
          <a:bodyPr wrap="none" lIns="0" tIns="0" rIns="0" bIns="0" rtlCol="0" anchor="t"/>
          <a:lstStyle/>
          <a:p>
            <a:pPr marL="342900" indent="-342900" algn="l">
              <a:lnSpc>
                <a:spcPts val="1400"/>
              </a:lnSpc>
              <a:buSzPct val="100000"/>
              <a:buChar char="•"/>
            </a:pPr>
            <a:r>
              <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rPr>
              <a:t>Tích hợp Spark ML, Kafka, Airflow.</a:t>
            </a:r>
            <a:endPar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7" name="Text 5"/>
          <p:cNvSpPr/>
          <p:nvPr/>
        </p:nvSpPr>
        <p:spPr>
          <a:xfrm>
            <a:off x="525423" y="1744385"/>
            <a:ext cx="4279463" cy="181451"/>
          </a:xfrm>
          <a:prstGeom prst="rect">
            <a:avLst/>
          </a:prstGeom>
          <a:noFill/>
        </p:spPr>
        <p:txBody>
          <a:bodyPr wrap="none" lIns="0" tIns="0" rIns="0" bIns="0" rtlCol="0" anchor="t"/>
          <a:lstStyle/>
          <a:p>
            <a:pPr marL="342900" indent="-342900" algn="l">
              <a:lnSpc>
                <a:spcPts val="1400"/>
              </a:lnSpc>
              <a:buSzPct val="100000"/>
              <a:buChar char="•"/>
            </a:pPr>
            <a:r>
              <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rPr>
              <a:t>Hỗ trợ triển khai trên một máy &amp; đa máy.</a:t>
            </a:r>
            <a:endPar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8" name="Shape 6"/>
          <p:cNvSpPr/>
          <p:nvPr/>
        </p:nvSpPr>
        <p:spPr>
          <a:xfrm>
            <a:off x="5046821" y="892969"/>
            <a:ext cx="4536638" cy="1161455"/>
          </a:xfrm>
          <a:prstGeom prst="roundRect">
            <a:avLst>
              <a:gd name="adj" fmla="val 1465"/>
            </a:avLst>
          </a:prstGeom>
          <a:solidFill>
            <a:srgbClr val="202733"/>
          </a:solidFill>
          <a:ln w="15240">
            <a:solidFill>
              <a:srgbClr val="585F6B"/>
            </a:solidFill>
            <a:prstDash val="solid"/>
          </a:ln>
        </p:spPr>
      </p:sp>
      <p:sp>
        <p:nvSpPr>
          <p:cNvPr id="9" name="Text 7"/>
          <p:cNvSpPr/>
          <p:nvPr/>
        </p:nvSpPr>
        <p:spPr>
          <a:xfrm>
            <a:off x="5175409" y="1021556"/>
            <a:ext cx="1701165" cy="212646"/>
          </a:xfrm>
          <a:prstGeom prst="rect">
            <a:avLst/>
          </a:prstGeom>
          <a:noFill/>
        </p:spPr>
        <p:txBody>
          <a:bodyPr wrap="none" lIns="0" tIns="0" rIns="0" bIns="0" rtlCol="0" anchor="t"/>
          <a:lstStyle/>
          <a:p>
            <a:pPr marL="0" indent="0" algn="l">
              <a:lnSpc>
                <a:spcPts val="1650"/>
              </a:lnSpc>
              <a:buNone/>
            </a:pPr>
            <a:r>
              <a:rPr lang="en-US" dirty="0">
                <a:solidFill>
                  <a:srgbClr val="D6E5EF"/>
                </a:solidFill>
                <a:latin typeface="Roboto Slab" pitchFamily="34" charset="0"/>
                <a:ea typeface="Roboto Slab" pitchFamily="34" charset="-122"/>
                <a:cs typeface="Roboto Slab" pitchFamily="34" charset="-120"/>
              </a:rPr>
              <a:t>Hạn chế</a:t>
            </a:r>
            <a:endParaRPr lang="en-US" dirty="0">
              <a:solidFill>
                <a:srgbClr val="D6E5EF"/>
              </a:solidFill>
              <a:latin typeface="Roboto Slab" pitchFamily="34" charset="0"/>
              <a:ea typeface="Roboto Slab" pitchFamily="34" charset="-122"/>
              <a:cs typeface="Roboto Slab" pitchFamily="34" charset="-120"/>
            </a:endParaRPr>
          </a:p>
        </p:txBody>
      </p:sp>
      <p:sp>
        <p:nvSpPr>
          <p:cNvPr id="10" name="Text 8"/>
          <p:cNvSpPr/>
          <p:nvPr/>
        </p:nvSpPr>
        <p:spPr>
          <a:xfrm>
            <a:off x="5175409" y="1302187"/>
            <a:ext cx="4279463" cy="181451"/>
          </a:xfrm>
          <a:prstGeom prst="rect">
            <a:avLst/>
          </a:prstGeom>
          <a:noFill/>
        </p:spPr>
        <p:txBody>
          <a:bodyPr wrap="none" lIns="0" tIns="0" rIns="0" bIns="0" rtlCol="0" anchor="t"/>
          <a:lstStyle/>
          <a:p>
            <a:pPr marL="342900" indent="-342900" algn="l">
              <a:lnSpc>
                <a:spcPts val="1400"/>
              </a:lnSpc>
              <a:buSzPct val="100000"/>
              <a:buChar char="•"/>
            </a:pPr>
            <a:r>
              <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rPr>
              <a:t>Chưa tối ưu mô hình sâu, chưa có A/B testing.</a:t>
            </a:r>
            <a:endPar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1" name="Text 9"/>
          <p:cNvSpPr/>
          <p:nvPr/>
        </p:nvSpPr>
        <p:spPr>
          <a:xfrm>
            <a:off x="5175409" y="1523286"/>
            <a:ext cx="4279463" cy="181451"/>
          </a:xfrm>
          <a:prstGeom prst="rect">
            <a:avLst/>
          </a:prstGeom>
          <a:noFill/>
        </p:spPr>
        <p:txBody>
          <a:bodyPr wrap="none" lIns="0" tIns="0" rIns="0" bIns="0" rtlCol="0" anchor="t"/>
          <a:lstStyle/>
          <a:p>
            <a:pPr marL="342900" indent="-342900" algn="l">
              <a:lnSpc>
                <a:spcPts val="1400"/>
              </a:lnSpc>
              <a:buSzPct val="100000"/>
              <a:buChar char="•"/>
            </a:pPr>
            <a:r>
              <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rPr>
              <a:t>Chưa có hệ thống monitoring/alerting chuyên nghiệp.</a:t>
            </a:r>
            <a:endPar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2" name="Shape 10"/>
          <p:cNvSpPr/>
          <p:nvPr/>
        </p:nvSpPr>
        <p:spPr>
          <a:xfrm>
            <a:off x="9696807" y="892969"/>
            <a:ext cx="4536638" cy="1161455"/>
          </a:xfrm>
          <a:prstGeom prst="roundRect">
            <a:avLst>
              <a:gd name="adj" fmla="val 1465"/>
            </a:avLst>
          </a:prstGeom>
          <a:solidFill>
            <a:srgbClr val="202733"/>
          </a:solidFill>
          <a:ln w="15240">
            <a:solidFill>
              <a:srgbClr val="585F6B"/>
            </a:solidFill>
            <a:prstDash val="solid"/>
          </a:ln>
        </p:spPr>
      </p:sp>
      <p:sp>
        <p:nvSpPr>
          <p:cNvPr id="13" name="Text 11"/>
          <p:cNvSpPr/>
          <p:nvPr/>
        </p:nvSpPr>
        <p:spPr>
          <a:xfrm>
            <a:off x="9825395" y="1021556"/>
            <a:ext cx="1701165" cy="212646"/>
          </a:xfrm>
          <a:prstGeom prst="rect">
            <a:avLst/>
          </a:prstGeom>
          <a:noFill/>
        </p:spPr>
        <p:txBody>
          <a:bodyPr wrap="none" lIns="0" tIns="0" rIns="0" bIns="0" rtlCol="0" anchor="t"/>
          <a:lstStyle/>
          <a:p>
            <a:pPr marL="0" indent="0" algn="l">
              <a:lnSpc>
                <a:spcPts val="1650"/>
              </a:lnSpc>
              <a:buNone/>
            </a:pPr>
            <a:r>
              <a:rPr lang="en-US" dirty="0">
                <a:solidFill>
                  <a:srgbClr val="D6E5EF"/>
                </a:solidFill>
                <a:latin typeface="Roboto Slab" pitchFamily="34" charset="0"/>
                <a:ea typeface="Roboto Slab" pitchFamily="34" charset="-122"/>
                <a:cs typeface="Roboto Slab" pitchFamily="34" charset="-120"/>
              </a:rPr>
              <a:t>Hướng phát triển</a:t>
            </a:r>
            <a:endParaRPr lang="en-US" dirty="0">
              <a:solidFill>
                <a:srgbClr val="D6E5EF"/>
              </a:solidFill>
              <a:latin typeface="Roboto Slab" pitchFamily="34" charset="0"/>
              <a:ea typeface="Roboto Slab" pitchFamily="34" charset="-122"/>
              <a:cs typeface="Roboto Slab" pitchFamily="34" charset="-120"/>
            </a:endParaRPr>
          </a:p>
        </p:txBody>
      </p:sp>
      <p:sp>
        <p:nvSpPr>
          <p:cNvPr id="14" name="Text 12"/>
          <p:cNvSpPr/>
          <p:nvPr/>
        </p:nvSpPr>
        <p:spPr>
          <a:xfrm>
            <a:off x="9825395" y="1302187"/>
            <a:ext cx="4279463" cy="181451"/>
          </a:xfrm>
          <a:prstGeom prst="rect">
            <a:avLst/>
          </a:prstGeom>
          <a:noFill/>
        </p:spPr>
        <p:txBody>
          <a:bodyPr wrap="none" lIns="0" tIns="0" rIns="0" bIns="0" rtlCol="0" anchor="t"/>
          <a:lstStyle/>
          <a:p>
            <a:pPr marL="342900" indent="-342900" algn="l">
              <a:lnSpc>
                <a:spcPts val="1400"/>
              </a:lnSpc>
              <a:buSzPct val="100000"/>
              <a:buChar char="•"/>
            </a:pPr>
            <a:r>
              <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rPr>
              <a:t>Thử nghiệm các mô hình khác, thêm feature engineering.</a:t>
            </a:r>
            <a:endPar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5" name="Text 13"/>
          <p:cNvSpPr/>
          <p:nvPr/>
        </p:nvSpPr>
        <p:spPr>
          <a:xfrm>
            <a:off x="9825395" y="1523286"/>
            <a:ext cx="4279463" cy="181451"/>
          </a:xfrm>
          <a:prstGeom prst="rect">
            <a:avLst/>
          </a:prstGeom>
          <a:noFill/>
        </p:spPr>
        <p:txBody>
          <a:bodyPr wrap="none" lIns="0" tIns="0" rIns="0" bIns="0" rtlCol="0" anchor="t"/>
          <a:lstStyle/>
          <a:p>
            <a:pPr marL="342900" indent="-342900" algn="l">
              <a:lnSpc>
                <a:spcPts val="1400"/>
              </a:lnSpc>
              <a:buSzPct val="100000"/>
              <a:buChar char="•"/>
            </a:pPr>
            <a:r>
              <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rPr>
              <a:t>Tích hợp Prometheus/Grafana, hệ thống cảnh báo.</a:t>
            </a:r>
            <a:endPar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6" name="Text 14"/>
          <p:cNvSpPr/>
          <p:nvPr/>
        </p:nvSpPr>
        <p:spPr>
          <a:xfrm>
            <a:off x="9825395" y="1744385"/>
            <a:ext cx="4279463" cy="181451"/>
          </a:xfrm>
          <a:prstGeom prst="rect">
            <a:avLst/>
          </a:prstGeom>
          <a:noFill/>
        </p:spPr>
        <p:txBody>
          <a:bodyPr wrap="none" lIns="0" tIns="0" rIns="0" bIns="0" rtlCol="0" anchor="t"/>
          <a:lstStyle/>
          <a:p>
            <a:pPr marL="342900" indent="-342900" algn="l">
              <a:lnSpc>
                <a:spcPts val="1400"/>
              </a:lnSpc>
              <a:buSzPct val="100000"/>
              <a:buChar char="•"/>
            </a:pPr>
            <a:r>
              <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rPr>
              <a:t>Mở rộng Kafka/Spark cho môi trường production.</a:t>
            </a:r>
            <a:endParaRPr lang="en-US" sz="12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pic>
        <p:nvPicPr>
          <p:cNvPr id="17" name="Image 0" descr="preencoded.png"/>
          <p:cNvPicPr>
            <a:picLocks noChangeAspect="1"/>
          </p:cNvPicPr>
          <p:nvPr/>
        </p:nvPicPr>
        <p:blipFill>
          <a:blip r:embed="rId1"/>
          <a:stretch>
            <a:fillRect/>
          </a:stretch>
        </p:blipFill>
        <p:spPr>
          <a:xfrm>
            <a:off x="396875" y="2181860"/>
            <a:ext cx="8104505" cy="5545455"/>
          </a:xfrm>
          <a:prstGeom prst="rect">
            <a:avLst/>
          </a:prstGeom>
        </p:spPr>
      </p:pic>
      <p:sp>
        <p:nvSpPr>
          <p:cNvPr id="18" name="Text 15"/>
          <p:cNvSpPr/>
          <p:nvPr/>
        </p:nvSpPr>
        <p:spPr>
          <a:xfrm>
            <a:off x="396835" y="8206859"/>
            <a:ext cx="13836729" cy="544354"/>
          </a:xfrm>
          <a:prstGeom prst="rect">
            <a:avLst/>
          </a:prstGeom>
          <a:noFill/>
        </p:spPr>
        <p:txBody>
          <a:bodyPr wrap="square" lIns="0" tIns="0" rIns="0" bIns="0" rtlCol="0" anchor="t"/>
          <a:lstStyle/>
          <a:p>
            <a:pPr marL="0" indent="0" algn="l">
              <a:lnSpc>
                <a:spcPts val="1400"/>
              </a:lnSpc>
              <a:buNone/>
            </a:pPr>
            <a:r>
              <a:rPr lang="en-US" sz="850" dirty="0">
                <a:solidFill>
                  <a:srgbClr val="D6E5EF"/>
                </a:solidFill>
                <a:latin typeface="Roboto" panose="02000000000000000000" pitchFamily="34" charset="0"/>
                <a:ea typeface="Roboto" panose="02000000000000000000" pitchFamily="34" charset="-122"/>
                <a:cs typeface="Roboto" panose="02000000000000000000" pitchFamily="34" charset="-120"/>
              </a:rPr>
              <a:t>Về mặt thành tựu, đồ án đã xây dựng được một pipeline hoàn chỉnh, từ tiền xử lý dữ liệu, huấn luyện mô hình, đến streaming và visualization real-time, đồng thời tích hợp được ba công nghệ quan trọng là Spark ML, Kafka và Airflow. Tuy nhiên, hệ thống vẫn còn hạn chế: mô hình chưa được tuning sâu, chưa có A/B testing, và phần monitoring/alerting chưa được triển khai đầy đủ như trong môi trường production. Trong tương lai, có thể mở rộng bằng cách: thử thêm các mô hình khác (XGBoost, deep learning), bổ sung Prometheus/Grafana cho monitoring, và scale out Kafka/Spark để phục vụ dữ liệu lớn thực tế.</a:t>
            </a:r>
            <a:endParaRPr lang="en-US" sz="850" dirty="0"/>
          </a:p>
        </p:txBody>
      </p:sp>
      <p:sp>
        <p:nvSpPr>
          <p:cNvPr id="19" name="Text Box 18"/>
          <p:cNvSpPr txBox="1"/>
          <p:nvPr/>
        </p:nvSpPr>
        <p:spPr>
          <a:xfrm>
            <a:off x="8982075" y="2562225"/>
            <a:ext cx="5250815" cy="4092575"/>
          </a:xfrm>
          <a:prstGeom prst="rect">
            <a:avLst/>
          </a:prstGeom>
          <a:noFill/>
        </p:spPr>
        <p:txBody>
          <a:bodyPr wrap="square" rtlCol="0">
            <a:spAutoFit/>
          </a:bodyPr>
          <a:p>
            <a:r>
              <a:rPr lang="en-US" altLang="en-US" sz="2000">
                <a:solidFill>
                  <a:schemeClr val="bg1"/>
                </a:solidFill>
              </a:rPr>
              <a:t>Về mặt thành tựu, </a:t>
            </a:r>
            <a:r>
              <a:rPr lang="" altLang="en-US" sz="2000">
                <a:solidFill>
                  <a:schemeClr val="bg1"/>
                </a:solidFill>
              </a:rPr>
              <a:t>đ</a:t>
            </a:r>
            <a:r>
              <a:rPr lang="en-US" altLang="en-US" sz="2000">
                <a:solidFill>
                  <a:schemeClr val="bg1"/>
                </a:solidFill>
              </a:rPr>
              <a:t>ồ án </a:t>
            </a:r>
            <a:r>
              <a:rPr lang="" altLang="en-US" sz="2000">
                <a:solidFill>
                  <a:schemeClr val="bg1"/>
                </a:solidFill>
              </a:rPr>
              <a:t>đ</a:t>
            </a:r>
            <a:r>
              <a:rPr lang="en-US" altLang="en-US" sz="2000">
                <a:solidFill>
                  <a:schemeClr val="bg1"/>
                </a:solidFill>
              </a:rPr>
              <a:t>ã xây dựng </a:t>
            </a:r>
            <a:r>
              <a:rPr lang="" altLang="en-US" sz="2000">
                <a:solidFill>
                  <a:schemeClr val="bg1"/>
                </a:solidFill>
              </a:rPr>
              <a:t>đư</a:t>
            </a:r>
            <a:r>
              <a:rPr lang="en-US" altLang="en-US" sz="2000">
                <a:solidFill>
                  <a:schemeClr val="bg1"/>
                </a:solidFill>
              </a:rPr>
              <a:t>ợc một pipeline hoàn chỉnh, từ tiền xử l</a:t>
            </a:r>
            <a:r>
              <a:rPr lang="" altLang="en-US" sz="2000">
                <a:solidFill>
                  <a:schemeClr val="bg1"/>
                </a:solidFill>
              </a:rPr>
              <a:t>ý</a:t>
            </a:r>
            <a:r>
              <a:rPr lang="en-US" altLang="en-US" sz="2000">
                <a:solidFill>
                  <a:schemeClr val="bg1"/>
                </a:solidFill>
              </a:rPr>
              <a:t> dữ liệu, huấn luyện mô hình, </a:t>
            </a:r>
            <a:r>
              <a:rPr lang="" altLang="en-US" sz="2000">
                <a:solidFill>
                  <a:schemeClr val="bg1"/>
                </a:solidFill>
              </a:rPr>
              <a:t>đ</a:t>
            </a:r>
            <a:r>
              <a:rPr lang="en-US" altLang="en-US" sz="2000">
                <a:solidFill>
                  <a:schemeClr val="bg1"/>
                </a:solidFill>
              </a:rPr>
              <a:t>ến streaming và visualization real-time, </a:t>
            </a:r>
            <a:r>
              <a:rPr lang="" altLang="en-US" sz="2000">
                <a:solidFill>
                  <a:schemeClr val="bg1"/>
                </a:solidFill>
              </a:rPr>
              <a:t>đ</a:t>
            </a:r>
            <a:r>
              <a:rPr lang="en-US" altLang="en-US" sz="2000">
                <a:solidFill>
                  <a:schemeClr val="bg1"/>
                </a:solidFill>
              </a:rPr>
              <a:t>ồng thời tích hợp </a:t>
            </a:r>
            <a:r>
              <a:rPr lang="" altLang="en-US" sz="2000">
                <a:solidFill>
                  <a:schemeClr val="bg1"/>
                </a:solidFill>
              </a:rPr>
              <a:t>đư</a:t>
            </a:r>
            <a:r>
              <a:rPr lang="en-US" altLang="en-US" sz="2000">
                <a:solidFill>
                  <a:schemeClr val="bg1"/>
                </a:solidFill>
              </a:rPr>
              <a:t>ợc ba công nghệ quan trọng là Spark ML, Kafka và Airflow. Tuy nhiên, hệ thống vẫn còn hạn chế: mô hình ch</a:t>
            </a:r>
            <a:r>
              <a:rPr lang="" altLang="en-US" sz="2000">
                <a:solidFill>
                  <a:schemeClr val="bg1"/>
                </a:solidFill>
              </a:rPr>
              <a:t>ư</a:t>
            </a:r>
            <a:r>
              <a:rPr lang="en-US" altLang="en-US" sz="2000">
                <a:solidFill>
                  <a:schemeClr val="bg1"/>
                </a:solidFill>
              </a:rPr>
              <a:t>a </a:t>
            </a:r>
            <a:r>
              <a:rPr lang="" altLang="en-US" sz="2000">
                <a:solidFill>
                  <a:schemeClr val="bg1"/>
                </a:solidFill>
              </a:rPr>
              <a:t>đư</a:t>
            </a:r>
            <a:r>
              <a:rPr lang="en-US" altLang="en-US" sz="2000">
                <a:solidFill>
                  <a:schemeClr val="bg1"/>
                </a:solidFill>
              </a:rPr>
              <a:t>ợc tuning sâu, ch</a:t>
            </a:r>
            <a:r>
              <a:rPr lang="" altLang="en-US" sz="2000">
                <a:solidFill>
                  <a:schemeClr val="bg1"/>
                </a:solidFill>
              </a:rPr>
              <a:t>ư</a:t>
            </a:r>
            <a:r>
              <a:rPr lang="en-US" altLang="en-US" sz="2000">
                <a:solidFill>
                  <a:schemeClr val="bg1"/>
                </a:solidFill>
              </a:rPr>
              <a:t>a có A/B testing, và phần monitoring/alerting ch</a:t>
            </a:r>
            <a:r>
              <a:rPr lang="" altLang="en-US" sz="2000">
                <a:solidFill>
                  <a:schemeClr val="bg1"/>
                </a:solidFill>
              </a:rPr>
              <a:t>ư</a:t>
            </a:r>
            <a:r>
              <a:rPr lang="en-US" altLang="en-US" sz="2000">
                <a:solidFill>
                  <a:schemeClr val="bg1"/>
                </a:solidFill>
              </a:rPr>
              <a:t>a </a:t>
            </a:r>
            <a:r>
              <a:rPr lang="" altLang="en-US" sz="2000">
                <a:solidFill>
                  <a:schemeClr val="bg1"/>
                </a:solidFill>
              </a:rPr>
              <a:t>đư</a:t>
            </a:r>
            <a:r>
              <a:rPr lang="en-US" altLang="en-US" sz="2000">
                <a:solidFill>
                  <a:schemeClr val="bg1"/>
                </a:solidFill>
              </a:rPr>
              <a:t>ợc triển khai </a:t>
            </a:r>
            <a:r>
              <a:rPr lang="" altLang="en-US" sz="2000">
                <a:solidFill>
                  <a:schemeClr val="bg1"/>
                </a:solidFill>
              </a:rPr>
              <a:t>đ</a:t>
            </a:r>
            <a:r>
              <a:rPr lang="en-US" altLang="en-US" sz="2000">
                <a:solidFill>
                  <a:schemeClr val="bg1"/>
                </a:solidFill>
              </a:rPr>
              <a:t>ầy </a:t>
            </a:r>
            <a:r>
              <a:rPr lang="" altLang="en-US" sz="2000">
                <a:solidFill>
                  <a:schemeClr val="bg1"/>
                </a:solidFill>
              </a:rPr>
              <a:t>đ</a:t>
            </a:r>
            <a:r>
              <a:rPr lang="en-US" altLang="en-US" sz="2000">
                <a:solidFill>
                  <a:schemeClr val="bg1"/>
                </a:solidFill>
              </a:rPr>
              <a:t>ủ nh</a:t>
            </a:r>
            <a:r>
              <a:rPr lang="" altLang="en-US" sz="2000">
                <a:solidFill>
                  <a:schemeClr val="bg1"/>
                </a:solidFill>
              </a:rPr>
              <a:t>ư</a:t>
            </a:r>
            <a:r>
              <a:rPr lang="en-US" altLang="en-US" sz="2000">
                <a:solidFill>
                  <a:schemeClr val="bg1"/>
                </a:solidFill>
              </a:rPr>
              <a:t> trong môi tr</a:t>
            </a:r>
            <a:r>
              <a:rPr lang="" altLang="en-US" sz="2000">
                <a:solidFill>
                  <a:schemeClr val="bg1"/>
                </a:solidFill>
              </a:rPr>
              <a:t>ư</a:t>
            </a:r>
            <a:r>
              <a:rPr lang="en-US" altLang="en-US" sz="2000">
                <a:solidFill>
                  <a:schemeClr val="bg1"/>
                </a:solidFill>
              </a:rPr>
              <a:t>ờng production. Trong t</a:t>
            </a:r>
            <a:r>
              <a:rPr lang="" altLang="en-US" sz="2000">
                <a:solidFill>
                  <a:schemeClr val="bg1"/>
                </a:solidFill>
              </a:rPr>
              <a:t>ư</a:t>
            </a:r>
            <a:r>
              <a:rPr lang="en-US" altLang="en-US" sz="2000">
                <a:solidFill>
                  <a:schemeClr val="bg1"/>
                </a:solidFill>
              </a:rPr>
              <a:t>ơng lai, có thể mở rộng bằng cách: thử thêm các mô hình khác (XGBoost, deep learning), bổ sung Prometheus/Grafana cho monitoring, và scale out Kafka/Spark </a:t>
            </a:r>
            <a:r>
              <a:rPr lang="" altLang="en-US" sz="2000">
                <a:solidFill>
                  <a:schemeClr val="bg1"/>
                </a:solidFill>
              </a:rPr>
              <a:t>đ</a:t>
            </a:r>
            <a:r>
              <a:rPr lang="en-US" altLang="en-US" sz="2000">
                <a:solidFill>
                  <a:schemeClr val="bg1"/>
                </a:solidFill>
              </a:rPr>
              <a:t>ể phục vụ dữ liệu lớn thực tế.</a:t>
            </a:r>
            <a:endParaRPr lang="en-US" altLang="en-US" sz="2000">
              <a:solidFill>
                <a:schemeClr val="bg1"/>
              </a:solidFill>
            </a:endParaRPr>
          </a:p>
        </p:txBody>
      </p:sp>
      <p:sp>
        <p:nvSpPr>
          <p:cNvPr id="30" name="Rectangles 29"/>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02733">
              <a:alpha val="80000"/>
            </a:srgbClr>
          </a:solidFill>
        </p:spPr>
      </p:sp>
      <p:sp>
        <p:nvSpPr>
          <p:cNvPr id="4" name="Text 1"/>
          <p:cNvSpPr/>
          <p:nvPr/>
        </p:nvSpPr>
        <p:spPr>
          <a:xfrm>
            <a:off x="793790" y="1526977"/>
            <a:ext cx="7570946" cy="708779"/>
          </a:xfrm>
          <a:prstGeom prst="rect">
            <a:avLst/>
          </a:prstGeom>
          <a:noFill/>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Kết luận &amp; Ứng dụng thực tế</a:t>
            </a:r>
            <a:endParaRPr lang="en-US" sz="4450" dirty="0"/>
          </a:p>
        </p:txBody>
      </p:sp>
      <p:sp>
        <p:nvSpPr>
          <p:cNvPr id="5" name="Shape 2"/>
          <p:cNvSpPr/>
          <p:nvPr/>
        </p:nvSpPr>
        <p:spPr>
          <a:xfrm>
            <a:off x="793790" y="2575917"/>
            <a:ext cx="6407944" cy="1801773"/>
          </a:xfrm>
          <a:prstGeom prst="roundRect">
            <a:avLst>
              <a:gd name="adj" fmla="val 1888"/>
            </a:avLst>
          </a:prstGeom>
          <a:solidFill>
            <a:srgbClr val="202733"/>
          </a:solidFill>
          <a:ln w="30480">
            <a:solidFill>
              <a:srgbClr val="585F6B"/>
            </a:solidFill>
            <a:prstDash val="solid"/>
          </a:ln>
        </p:spPr>
      </p:sp>
      <p:sp>
        <p:nvSpPr>
          <p:cNvPr id="6" name="Text 3"/>
          <p:cNvSpPr/>
          <p:nvPr/>
        </p:nvSpPr>
        <p:spPr>
          <a:xfrm>
            <a:off x="1051084" y="2833211"/>
            <a:ext cx="3402330" cy="425291"/>
          </a:xfrm>
          <a:prstGeom prst="rect">
            <a:avLst/>
          </a:prstGeom>
          <a:noFill/>
        </p:spPr>
        <p:txBody>
          <a:bodyPr wrap="none" lIns="0" tIns="0" rIns="0" bIns="0" rtlCol="0" anchor="t"/>
          <a:lstStyle/>
          <a:p>
            <a:pPr marL="0" indent="0" algn="l">
              <a:lnSpc>
                <a:spcPts val="3300"/>
              </a:lnSpc>
              <a:buNone/>
            </a:pPr>
            <a:r>
              <a:rPr lang="en-US" sz="2650" dirty="0">
                <a:solidFill>
                  <a:srgbClr val="D6E5EF"/>
                </a:solidFill>
                <a:latin typeface="Roboto Slab" pitchFamily="34" charset="0"/>
                <a:ea typeface="Roboto Slab" pitchFamily="34" charset="-122"/>
                <a:cs typeface="Roboto Slab" pitchFamily="34" charset="-120"/>
              </a:rPr>
              <a:t>Pipeline Hoàn Chỉnh</a:t>
            </a:r>
            <a:endParaRPr lang="en-US" sz="2650" dirty="0"/>
          </a:p>
        </p:txBody>
      </p:sp>
      <p:sp>
        <p:nvSpPr>
          <p:cNvPr id="7" name="Text 4"/>
          <p:cNvSpPr/>
          <p:nvPr/>
        </p:nvSpPr>
        <p:spPr>
          <a:xfrm>
            <a:off x="1051084" y="3394591"/>
            <a:ext cx="5893356" cy="725805"/>
          </a:xfrm>
          <a:prstGeom prst="rect">
            <a:avLst/>
          </a:prstGeom>
          <a:noFill/>
        </p:spPr>
        <p:txBody>
          <a:bodyPr wrap="squar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Đã xây dựng thành công pipeline dự đoán suy tim end-to-end, tích hợp xử lý dữ liệu, dự đoán và trực quan hóa.</a:t>
            </a:r>
            <a:endParaRPr lang="en-US" sz="1750" dirty="0"/>
          </a:p>
        </p:txBody>
      </p:sp>
      <p:sp>
        <p:nvSpPr>
          <p:cNvPr id="8" name="Shape 5"/>
          <p:cNvSpPr/>
          <p:nvPr/>
        </p:nvSpPr>
        <p:spPr>
          <a:xfrm>
            <a:off x="7428548" y="2575917"/>
            <a:ext cx="6408063" cy="1801773"/>
          </a:xfrm>
          <a:prstGeom prst="roundRect">
            <a:avLst>
              <a:gd name="adj" fmla="val 1888"/>
            </a:avLst>
          </a:prstGeom>
          <a:solidFill>
            <a:srgbClr val="202733"/>
          </a:solidFill>
          <a:ln w="30480">
            <a:solidFill>
              <a:srgbClr val="585F6B"/>
            </a:solidFill>
            <a:prstDash val="solid"/>
          </a:ln>
        </p:spPr>
      </p:sp>
      <p:sp>
        <p:nvSpPr>
          <p:cNvPr id="9" name="Text 6"/>
          <p:cNvSpPr/>
          <p:nvPr/>
        </p:nvSpPr>
        <p:spPr>
          <a:xfrm>
            <a:off x="7685842" y="2833211"/>
            <a:ext cx="3524131" cy="425291"/>
          </a:xfrm>
          <a:prstGeom prst="rect">
            <a:avLst/>
          </a:prstGeom>
          <a:noFill/>
        </p:spPr>
        <p:txBody>
          <a:bodyPr wrap="none" lIns="0" tIns="0" rIns="0" bIns="0" rtlCol="0" anchor="t"/>
          <a:lstStyle/>
          <a:p>
            <a:pPr marL="0" indent="0" algn="l">
              <a:lnSpc>
                <a:spcPts val="3300"/>
              </a:lnSpc>
              <a:buNone/>
            </a:pPr>
            <a:r>
              <a:rPr lang="en-US" sz="2650" dirty="0">
                <a:solidFill>
                  <a:srgbClr val="D6E5EF"/>
                </a:solidFill>
                <a:latin typeface="Roboto Slab" pitchFamily="34" charset="0"/>
                <a:ea typeface="Roboto Slab" pitchFamily="34" charset="-122"/>
                <a:cs typeface="Roboto Slab" pitchFamily="34" charset="-120"/>
              </a:rPr>
              <a:t>Hiệu Năng &amp; Mở Rộng</a:t>
            </a:r>
            <a:endParaRPr lang="en-US" sz="2650" dirty="0"/>
          </a:p>
        </p:txBody>
      </p:sp>
      <p:sp>
        <p:nvSpPr>
          <p:cNvPr id="10" name="Text 7"/>
          <p:cNvSpPr/>
          <p:nvPr/>
        </p:nvSpPr>
        <p:spPr>
          <a:xfrm>
            <a:off x="7685842" y="3394591"/>
            <a:ext cx="5893475" cy="725805"/>
          </a:xfrm>
          <a:prstGeom prst="rect">
            <a:avLst/>
          </a:prstGeom>
          <a:noFill/>
        </p:spPr>
        <p:txBody>
          <a:bodyPr wrap="squar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Hệ thống hoạt động real-time, có khả năng mở rộng linh hoạt và chịu lỗi tốt, sẵn sàng cho môi trường dữ liệu lớn.</a:t>
            </a:r>
            <a:endParaRPr lang="en-US" sz="1750" dirty="0"/>
          </a:p>
        </p:txBody>
      </p:sp>
      <p:pic>
        <p:nvPicPr>
          <p:cNvPr id="11" name="Image 1" descr="preencoded.png"/>
          <p:cNvPicPr>
            <a:picLocks noChangeAspect="1"/>
          </p:cNvPicPr>
          <p:nvPr/>
        </p:nvPicPr>
        <p:blipFill>
          <a:blip r:embed="rId2"/>
          <a:stretch>
            <a:fillRect/>
          </a:stretch>
        </p:blipFill>
        <p:spPr>
          <a:xfrm>
            <a:off x="793790" y="4757618"/>
            <a:ext cx="113348" cy="113348"/>
          </a:xfrm>
          <a:prstGeom prst="rect">
            <a:avLst/>
          </a:prstGeom>
        </p:spPr>
      </p:pic>
      <p:sp>
        <p:nvSpPr>
          <p:cNvPr id="12" name="Text 8"/>
          <p:cNvSpPr/>
          <p:nvPr/>
        </p:nvSpPr>
        <p:spPr>
          <a:xfrm>
            <a:off x="1133951" y="4632841"/>
            <a:ext cx="3818453" cy="1088708"/>
          </a:xfrm>
          <a:prstGeom prst="rect">
            <a:avLst/>
          </a:prstGeom>
          <a:noFill/>
        </p:spPr>
        <p:txBody>
          <a:bodyPr wrap="square" lIns="0" tIns="0" rIns="0" bIns="0" rtlCol="0" anchor="t"/>
          <a:lstStyle/>
          <a:p>
            <a:pPr marL="0" indent="0" algn="l">
              <a:lnSpc>
                <a:spcPts val="2850"/>
              </a:lnSpc>
              <a:buNone/>
            </a:pP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Giám sát Sức khỏe:</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Ứng dụng trong y tế để giám sát bệnh nhân liên tục và cảnh báo sớm các nguy cơ.</a:t>
            </a:r>
            <a:endParaRPr lang="en-US" sz="1750" dirty="0"/>
          </a:p>
        </p:txBody>
      </p:sp>
      <p:pic>
        <p:nvPicPr>
          <p:cNvPr id="13" name="Image 2" descr="preencoded.png"/>
          <p:cNvPicPr>
            <a:picLocks noChangeAspect="1"/>
          </p:cNvPicPr>
          <p:nvPr/>
        </p:nvPicPr>
        <p:blipFill>
          <a:blip r:embed="rId2"/>
          <a:stretch>
            <a:fillRect/>
          </a:stretch>
        </p:blipFill>
        <p:spPr>
          <a:xfrm>
            <a:off x="5235893" y="4757618"/>
            <a:ext cx="113348" cy="113348"/>
          </a:xfrm>
          <a:prstGeom prst="rect">
            <a:avLst/>
          </a:prstGeom>
        </p:spPr>
      </p:pic>
      <p:sp>
        <p:nvSpPr>
          <p:cNvPr id="14" name="Text 9"/>
          <p:cNvSpPr/>
          <p:nvPr/>
        </p:nvSpPr>
        <p:spPr>
          <a:xfrm>
            <a:off x="5576054" y="4632841"/>
            <a:ext cx="3818453" cy="1088708"/>
          </a:xfrm>
          <a:prstGeom prst="rect">
            <a:avLst/>
          </a:prstGeom>
          <a:noFill/>
        </p:spPr>
        <p:txBody>
          <a:bodyPr wrap="square" lIns="0" tIns="0" rIns="0" bIns="0" rtlCol="0" anchor="t"/>
          <a:lstStyle/>
          <a:p>
            <a:pPr marL="0" indent="0" algn="l">
              <a:lnSpc>
                <a:spcPts val="2850"/>
              </a:lnSpc>
              <a:buNone/>
            </a:pP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Xử lý Dữ liệu IoT:</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Làm nền tảng cho các hệ thống phân tích dữ liệu từ cảm biến IoT theo thời gian thực.</a:t>
            </a:r>
            <a:endParaRPr lang="en-US" sz="1750" dirty="0"/>
          </a:p>
        </p:txBody>
      </p:sp>
      <p:pic>
        <p:nvPicPr>
          <p:cNvPr id="15" name="Image 3" descr="preencoded.png"/>
          <p:cNvPicPr>
            <a:picLocks noChangeAspect="1"/>
          </p:cNvPicPr>
          <p:nvPr/>
        </p:nvPicPr>
        <p:blipFill>
          <a:blip r:embed="rId2"/>
          <a:stretch>
            <a:fillRect/>
          </a:stretch>
        </p:blipFill>
        <p:spPr>
          <a:xfrm>
            <a:off x="9677995" y="4757618"/>
            <a:ext cx="113348" cy="113348"/>
          </a:xfrm>
          <a:prstGeom prst="rect">
            <a:avLst/>
          </a:prstGeom>
        </p:spPr>
      </p:pic>
      <p:sp>
        <p:nvSpPr>
          <p:cNvPr id="16" name="Text 10"/>
          <p:cNvSpPr/>
          <p:nvPr/>
        </p:nvSpPr>
        <p:spPr>
          <a:xfrm>
            <a:off x="10018157" y="4632841"/>
            <a:ext cx="3818453" cy="1451610"/>
          </a:xfrm>
          <a:prstGeom prst="rect">
            <a:avLst/>
          </a:prstGeom>
          <a:noFill/>
        </p:spPr>
        <p:txBody>
          <a:bodyPr wrap="square" lIns="0" tIns="0" rIns="0" bIns="0" rtlCol="0" anchor="t"/>
          <a:lstStyle/>
          <a:p>
            <a:pPr marL="0" indent="0" algn="l">
              <a:lnSpc>
                <a:spcPts val="2850"/>
              </a:lnSpc>
              <a:buNone/>
            </a:pP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Đánh giá Rủi ro:</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Áp dụng cho các bài toán đánh giá rủi ro như phát hiện gian lận trong tài chính hoặc bảo hiểm.</a:t>
            </a:r>
            <a:endParaRPr lang="en-US" sz="1750" dirty="0"/>
          </a:p>
        </p:txBody>
      </p:sp>
      <p:sp>
        <p:nvSpPr>
          <p:cNvPr id="17" name="Text 11"/>
          <p:cNvSpPr/>
          <p:nvPr/>
        </p:nvSpPr>
        <p:spPr>
          <a:xfrm>
            <a:off x="793790" y="6339602"/>
            <a:ext cx="13042821" cy="362903"/>
          </a:xfrm>
          <a:prstGeom prst="rect">
            <a:avLst/>
          </a:prstGeom>
          <a:noFill/>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79846" y="3352086"/>
            <a:ext cx="5670590" cy="708779"/>
          </a:xfrm>
          <a:prstGeom prst="rect">
            <a:avLst/>
          </a:prstGeom>
          <a:noFill/>
        </p:spPr>
        <p:txBody>
          <a:bodyPr wrap="none" lIns="0" tIns="0" rIns="0" bIns="0" rtlCol="0" anchor="t"/>
          <a:lstStyle/>
          <a:p>
            <a:pPr marL="0" indent="0" algn="ctr">
              <a:lnSpc>
                <a:spcPts val="5550"/>
              </a:lnSpc>
              <a:buNone/>
            </a:pPr>
            <a:r>
              <a:rPr lang="en-US" sz="4450" dirty="0">
                <a:solidFill>
                  <a:srgbClr val="76B9FF"/>
                </a:solidFill>
                <a:latin typeface="Roboto Slab" pitchFamily="34" charset="0"/>
                <a:ea typeface="Roboto Slab" pitchFamily="34" charset="-122"/>
                <a:cs typeface="Roboto Slab" pitchFamily="34" charset="-120"/>
              </a:rPr>
              <a:t>DEMO</a:t>
            </a:r>
            <a:endParaRPr lang="en-US" sz="4450" dirty="0"/>
          </a:p>
        </p:txBody>
      </p:sp>
      <p:sp>
        <p:nvSpPr>
          <p:cNvPr id="3" name="Text 1"/>
          <p:cNvSpPr/>
          <p:nvPr/>
        </p:nvSpPr>
        <p:spPr>
          <a:xfrm>
            <a:off x="793790" y="4514493"/>
            <a:ext cx="13042821" cy="362903"/>
          </a:xfrm>
          <a:prstGeom prst="rect">
            <a:avLst/>
          </a:prstGeom>
          <a:noFill/>
        </p:spPr>
        <p:txBody>
          <a:bodyPr wrap="none" lIns="0" tIns="0" rIns="0" bIns="0" rtlCol="0" anchor="t"/>
          <a:lstStyle/>
          <a:p>
            <a:pPr marL="0" indent="0" algn="l">
              <a:lnSpc>
                <a:spcPts val="2850"/>
              </a:lnSpc>
              <a:buNone/>
            </a:pPr>
            <a:endParaRPr lang="en-US" sz="1750" dirty="0"/>
          </a:p>
        </p:txBody>
      </p:sp>
      <p:sp>
        <p:nvSpPr>
          <p:cNvPr id="30" name="Rectangles 29"/>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s 15"/>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
        <p:nvSpPr>
          <p:cNvPr id="2" name="Text 0"/>
          <p:cNvSpPr/>
          <p:nvPr/>
        </p:nvSpPr>
        <p:spPr>
          <a:xfrm>
            <a:off x="458867" y="360521"/>
            <a:ext cx="3278148" cy="409694"/>
          </a:xfrm>
          <a:prstGeom prst="rect">
            <a:avLst/>
          </a:prstGeom>
          <a:noFill/>
        </p:spPr>
        <p:txBody>
          <a:bodyPr wrap="none" lIns="0" tIns="0" rIns="0" bIns="0" rtlCol="0" anchor="t"/>
          <a:lstStyle/>
          <a:p>
            <a:pPr marL="0" indent="0" algn="l">
              <a:lnSpc>
                <a:spcPts val="3200"/>
              </a:lnSpc>
              <a:buNone/>
            </a:pPr>
            <a:r>
              <a:rPr lang="en-US" sz="2400" dirty="0">
                <a:solidFill>
                  <a:srgbClr val="76B9FF"/>
                </a:solidFill>
                <a:latin typeface="Roboto Slab" pitchFamily="34" charset="0"/>
                <a:ea typeface="Roboto Slab" pitchFamily="34" charset="-122"/>
                <a:cs typeface="Roboto Slab" pitchFamily="34" charset="-120"/>
              </a:rPr>
              <a:t>Bài toán &amp; Bộ dữ liệu</a:t>
            </a:r>
            <a:endParaRPr lang="en-US" sz="2400" dirty="0">
              <a:solidFill>
                <a:srgbClr val="76B9FF"/>
              </a:solidFill>
              <a:latin typeface="Roboto Slab" pitchFamily="34" charset="0"/>
              <a:ea typeface="Roboto Slab" pitchFamily="34" charset="-122"/>
              <a:cs typeface="Roboto Slab" pitchFamily="34" charset="-120"/>
            </a:endParaRPr>
          </a:p>
        </p:txBody>
      </p:sp>
      <p:sp>
        <p:nvSpPr>
          <p:cNvPr id="3" name="Text 1"/>
          <p:cNvSpPr/>
          <p:nvPr/>
        </p:nvSpPr>
        <p:spPr>
          <a:xfrm>
            <a:off x="458867" y="1097994"/>
            <a:ext cx="1966912" cy="245864"/>
          </a:xfrm>
          <a:prstGeom prst="rect">
            <a:avLst/>
          </a:prstGeom>
          <a:noFill/>
        </p:spPr>
        <p:txBody>
          <a:bodyPr wrap="none" lIns="0" tIns="0" rIns="0" bIns="0" rtlCol="0" anchor="t"/>
          <a:lstStyle/>
          <a:p>
            <a:pPr marL="0" indent="0" algn="l">
              <a:lnSpc>
                <a:spcPts val="1900"/>
              </a:lnSpc>
              <a:buNone/>
            </a:pPr>
            <a:r>
              <a:rPr lang="en-US" sz="2400" dirty="0">
                <a:solidFill>
                  <a:srgbClr val="76B9FF"/>
                </a:solidFill>
                <a:latin typeface="Roboto Slab" pitchFamily="34" charset="0"/>
                <a:ea typeface="Roboto Slab" pitchFamily="34" charset="-122"/>
                <a:cs typeface="Roboto Slab" pitchFamily="34" charset="-120"/>
              </a:rPr>
              <a:t>Bài toán</a:t>
            </a:r>
            <a:endParaRPr lang="en-US" sz="2400" dirty="0">
              <a:solidFill>
                <a:srgbClr val="76B9FF"/>
              </a:solidFill>
              <a:latin typeface="Roboto Slab" pitchFamily="34" charset="0"/>
              <a:ea typeface="Roboto Slab" pitchFamily="34" charset="-122"/>
              <a:cs typeface="Roboto Slab" pitchFamily="34" charset="-120"/>
            </a:endParaRPr>
          </a:p>
        </p:txBody>
      </p:sp>
      <p:sp>
        <p:nvSpPr>
          <p:cNvPr id="4" name="Text 2"/>
          <p:cNvSpPr/>
          <p:nvPr/>
        </p:nvSpPr>
        <p:spPr>
          <a:xfrm>
            <a:off x="458867" y="1671161"/>
            <a:ext cx="7397948" cy="419338"/>
          </a:xfrm>
          <a:prstGeom prst="rect">
            <a:avLst/>
          </a:prstGeom>
          <a:noFill/>
        </p:spPr>
        <p:txBody>
          <a:bodyPr wrap="square" lIns="0" tIns="0" rIns="0" bIns="0" rtlCol="0" anchor="t"/>
          <a:lstStyle/>
          <a:p>
            <a:pPr marL="0" indent="0" algn="l">
              <a:lnSpc>
                <a:spcPct val="100000"/>
              </a:lnSpc>
              <a:buNone/>
            </a:pP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Dự đoán biến mục tiêu </a:t>
            </a: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rPr>
              <a:t>DEATH_EVENT</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 (0 hoặc 1) cho bệnh nhân suy tim, nơi 0 là không tử vong và 1 là tử vong. Đây là một bài toán phân loại nhị phân quan trọng trong lĩnh vực chăm sóc sức khỏe.</a:t>
            </a: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5" name="Text 3"/>
          <p:cNvSpPr/>
          <p:nvPr/>
        </p:nvSpPr>
        <p:spPr>
          <a:xfrm>
            <a:off x="458867" y="3232507"/>
            <a:ext cx="1966912" cy="245864"/>
          </a:xfrm>
          <a:prstGeom prst="rect">
            <a:avLst/>
          </a:prstGeom>
          <a:noFill/>
        </p:spPr>
        <p:txBody>
          <a:bodyPr wrap="none" lIns="0" tIns="0" rIns="0" bIns="0" rtlCol="0" anchor="t"/>
          <a:lstStyle/>
          <a:p>
            <a:pPr marL="0" indent="0" algn="l">
              <a:lnSpc>
                <a:spcPts val="1900"/>
              </a:lnSpc>
              <a:buNone/>
            </a:pPr>
            <a:r>
              <a:rPr lang="en-US" sz="2400" dirty="0">
                <a:solidFill>
                  <a:srgbClr val="76B9FF"/>
                </a:solidFill>
                <a:latin typeface="Roboto Slab" pitchFamily="34" charset="0"/>
                <a:ea typeface="Roboto Slab" pitchFamily="34" charset="-122"/>
                <a:cs typeface="Roboto Slab" pitchFamily="34" charset="-120"/>
              </a:rPr>
              <a:t>Bộ dữ liệu</a:t>
            </a:r>
            <a:endParaRPr lang="en-US" sz="2400" dirty="0">
              <a:solidFill>
                <a:srgbClr val="76B9FF"/>
              </a:solidFill>
              <a:latin typeface="Roboto Slab" pitchFamily="34" charset="0"/>
              <a:ea typeface="Roboto Slab" pitchFamily="34" charset="-122"/>
              <a:cs typeface="Roboto Slab" pitchFamily="34" charset="-120"/>
            </a:endParaRPr>
          </a:p>
        </p:txBody>
      </p:sp>
      <p:sp>
        <p:nvSpPr>
          <p:cNvPr id="6" name="Text 4"/>
          <p:cNvSpPr/>
          <p:nvPr/>
        </p:nvSpPr>
        <p:spPr>
          <a:xfrm>
            <a:off x="458867" y="3839964"/>
            <a:ext cx="7397948" cy="419338"/>
          </a:xfrm>
          <a:prstGeom prst="rect">
            <a:avLst/>
          </a:prstGeom>
          <a:noFill/>
        </p:spPr>
        <p:txBody>
          <a:bodyPr wrap="square" lIns="0" tIns="0" rIns="0" bIns="0" rtlCol="0" anchor="t"/>
          <a:lstStyle/>
          <a:p>
            <a:pPr marL="0" indent="0" algn="l">
              <a:lnSpc>
                <a:spcPct val="100000"/>
              </a:lnSpc>
              <a:buNone/>
            </a:pP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Sử dụng bộ dữ liệu </a:t>
            </a: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rPr>
              <a:t>Heart Failure Clinical Records</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 bao gồm </a:t>
            </a: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rPr>
              <a:t>299 bản ghi</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 và </a:t>
            </a: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rPr>
              <a:t>12 thuộc tính (features)</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 liên quan đến sức khỏe bệnh nhân.</a:t>
            </a: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pic>
        <p:nvPicPr>
          <p:cNvPr id="7" name="Image 0" descr="preencoded.png"/>
          <p:cNvPicPr>
            <a:picLocks noChangeAspect="1"/>
          </p:cNvPicPr>
          <p:nvPr/>
        </p:nvPicPr>
        <p:blipFill>
          <a:blip r:embed="rId1"/>
          <a:stretch>
            <a:fillRect/>
          </a:stretch>
        </p:blipFill>
        <p:spPr>
          <a:xfrm>
            <a:off x="8184237" y="1114425"/>
            <a:ext cx="5994797" cy="5994797"/>
          </a:xfrm>
          <a:prstGeom prst="rect">
            <a:avLst/>
          </a:prstGeom>
        </p:spPr>
      </p:pic>
      <p:sp>
        <p:nvSpPr>
          <p:cNvPr id="8" name="Text 5"/>
          <p:cNvSpPr/>
          <p:nvPr/>
        </p:nvSpPr>
        <p:spPr>
          <a:xfrm>
            <a:off x="459105" y="5349875"/>
            <a:ext cx="1891665" cy="969010"/>
          </a:xfrm>
          <a:prstGeom prst="rect">
            <a:avLst/>
          </a:prstGeom>
          <a:noFill/>
        </p:spPr>
        <p:txBody>
          <a:bodyPr wrap="none" lIns="0" tIns="0" rIns="0" bIns="0" rtlCol="0" anchor="t"/>
          <a:lstStyle/>
          <a:p>
            <a:pPr marL="0" indent="0" algn="l">
              <a:lnSpc>
                <a:spcPts val="1600"/>
              </a:lnSpc>
              <a:buNone/>
            </a:pPr>
            <a:r>
              <a:rPr lang="en-US" sz="2400" dirty="0">
                <a:solidFill>
                  <a:srgbClr val="76B9FF"/>
                </a:solidFill>
                <a:latin typeface="Roboto Slab" pitchFamily="34" charset="0"/>
                <a:ea typeface="Roboto Slab" pitchFamily="34" charset="-122"/>
                <a:cs typeface="Roboto Slab" pitchFamily="34" charset="-120"/>
              </a:rPr>
              <a:t>Một số thuộc tính chính:</a:t>
            </a:r>
            <a:endParaRPr lang="en-US" sz="2400" dirty="0">
              <a:solidFill>
                <a:srgbClr val="76B9FF"/>
              </a:solidFill>
              <a:latin typeface="Roboto Slab" pitchFamily="34" charset="0"/>
              <a:ea typeface="Roboto Slab" pitchFamily="34" charset="-122"/>
              <a:cs typeface="Roboto Slab" pitchFamily="34" charset="-120"/>
            </a:endParaRPr>
          </a:p>
        </p:txBody>
      </p:sp>
      <p:sp>
        <p:nvSpPr>
          <p:cNvPr id="10" name="Text 7"/>
          <p:cNvSpPr/>
          <p:nvPr/>
        </p:nvSpPr>
        <p:spPr>
          <a:xfrm>
            <a:off x="459105" y="5941060"/>
            <a:ext cx="5995035" cy="990600"/>
          </a:xfrm>
          <a:prstGeom prst="rect">
            <a:avLst/>
          </a:prstGeom>
          <a:noFill/>
        </p:spPr>
        <p:txBody>
          <a:bodyPr wrap="square" lIns="0" tIns="0" rIns="0" bIns="0" rtlCol="0" anchor="t"/>
          <a:lstStyle/>
          <a:p>
            <a:pPr marL="0" indent="0" algn="l">
              <a:lnSpc>
                <a:spcPct val="100000"/>
              </a:lnSpc>
              <a:buSzPct val="100000"/>
              <a:buNone/>
            </a:pP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rPr>
              <a:t>- Ejection Fraction:</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 Phân suất tống máu, một chỉ số quan trọng về chức năng tim.</a:t>
            </a: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a:p>
            <a:pPr marL="0" indent="0" algn="l">
              <a:lnSpc>
                <a:spcPct val="100000"/>
              </a:lnSpc>
              <a:buSzPct val="100000"/>
              <a:buNone/>
            </a:pP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 Age:</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 Tuổi của bệnh nhân.</a:t>
            </a: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endParaRPr>
          </a:p>
          <a:p>
            <a:pPr marL="0" indent="0" algn="l">
              <a:lnSpc>
                <a:spcPct val="100000"/>
              </a:lnSpc>
              <a:buSzPct val="100000"/>
              <a:buNone/>
            </a:pP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 Serum Creatinine:</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 Mức creatinine trong huyết thanh, chỉ báo chức năng thận.</a:t>
            </a: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a:p>
            <a:pPr marL="0" indent="0" algn="l">
              <a:lnSpc>
                <a:spcPct val="100000"/>
              </a:lnSpc>
              <a:buSzPct val="100000"/>
              <a:buNone/>
            </a:pP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a:p>
            <a:pPr marL="0" indent="0" algn="l">
              <a:lnSpc>
                <a:spcPct val="100000"/>
              </a:lnSpc>
              <a:buSzPct val="100000"/>
              <a:buNone/>
            </a:pP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2" name="Text 9"/>
          <p:cNvSpPr/>
          <p:nvPr/>
        </p:nvSpPr>
        <p:spPr>
          <a:xfrm>
            <a:off x="8184237" y="8359259"/>
            <a:ext cx="5994797" cy="209669"/>
          </a:xfrm>
          <a:prstGeom prst="rect">
            <a:avLst/>
          </a:prstGeom>
          <a:noFill/>
        </p:spPr>
        <p:txBody>
          <a:bodyPr wrap="none" lIns="0" tIns="0" rIns="0" bIns="0" rtlCol="0" anchor="t"/>
          <a:lstStyle/>
          <a:p>
            <a:pPr marL="0" indent="0" algn="l">
              <a:lnSpc>
                <a:spcPts val="1650"/>
              </a:lnSpc>
              <a:buSzPct val="100000"/>
              <a:buNone/>
            </a:pP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rPr>
              <a:t>High Blood Pressure:</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 Tình trạng huyết áp cao (có/không).</a:t>
            </a: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3" name="Text 10"/>
          <p:cNvSpPr/>
          <p:nvPr/>
        </p:nvSpPr>
        <p:spPr>
          <a:xfrm>
            <a:off x="8184237" y="8614767"/>
            <a:ext cx="5994797" cy="209669"/>
          </a:xfrm>
          <a:prstGeom prst="rect">
            <a:avLst/>
          </a:prstGeom>
          <a:noFill/>
        </p:spPr>
        <p:txBody>
          <a:bodyPr wrap="none" lIns="0" tIns="0" rIns="0" bIns="0" rtlCol="0" anchor="t"/>
          <a:lstStyle/>
          <a:p>
            <a:pPr marL="0" indent="0" algn="l">
              <a:lnSpc>
                <a:spcPts val="1650"/>
              </a:lnSpc>
              <a:buSzPct val="100000"/>
              <a:buNone/>
            </a:pP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rPr>
              <a:t>Smoking, Diabetes:</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 Các yếu tố nguy cơ khác như hút thuốc và tiểu đường.</a:t>
            </a: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92937"/>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Công nghệ sử dụng</a:t>
            </a:r>
            <a:endParaRPr lang="en-US" sz="445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755344"/>
            <a:ext cx="566976" cy="566976"/>
          </a:xfrm>
          <a:prstGeom prst="rect">
            <a:avLst/>
          </a:prstGeom>
        </p:spPr>
      </p:pic>
      <p:sp>
        <p:nvSpPr>
          <p:cNvPr id="4" name="Text 1"/>
          <p:cNvSpPr/>
          <p:nvPr/>
        </p:nvSpPr>
        <p:spPr>
          <a:xfrm>
            <a:off x="1644253" y="289000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Apache Spark ML</a:t>
            </a:r>
            <a:endParaRPr lang="en-US" sz="2200" dirty="0"/>
          </a:p>
        </p:txBody>
      </p:sp>
      <p:sp>
        <p:nvSpPr>
          <p:cNvPr id="5" name="Text 2"/>
          <p:cNvSpPr/>
          <p:nvPr/>
        </p:nvSpPr>
        <p:spPr>
          <a:xfrm>
            <a:off x="1644253" y="3380423"/>
            <a:ext cx="5529143" cy="1088708"/>
          </a:xfrm>
          <a:prstGeom prst="rect">
            <a:avLst/>
          </a:prstGeom>
          <a:noFill/>
        </p:spPr>
        <p:txBody>
          <a:bodyPr wrap="squar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Được sử dụng để xử lý dữ liệu lớn, xây dựng các pipeline Machine Learning, huấn luyện và triển khai mô hình một cách hiệu quả.</a:t>
            </a:r>
            <a:endParaRPr lang="en-US" sz="1750" dirty="0"/>
          </a:p>
        </p:txBody>
      </p:sp>
      <p:pic>
        <p:nvPicPr>
          <p:cNvPr id="6"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7456884" y="2755344"/>
            <a:ext cx="566976" cy="566976"/>
          </a:xfrm>
          <a:prstGeom prst="rect">
            <a:avLst/>
          </a:prstGeom>
        </p:spPr>
      </p:pic>
      <p:sp>
        <p:nvSpPr>
          <p:cNvPr id="7" name="Text 3"/>
          <p:cNvSpPr/>
          <p:nvPr/>
        </p:nvSpPr>
        <p:spPr>
          <a:xfrm>
            <a:off x="8307348" y="289000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Apache Kafka</a:t>
            </a:r>
            <a:endParaRPr lang="en-US" sz="2200" dirty="0"/>
          </a:p>
        </p:txBody>
      </p:sp>
      <p:sp>
        <p:nvSpPr>
          <p:cNvPr id="8" name="Text 4"/>
          <p:cNvSpPr/>
          <p:nvPr/>
        </p:nvSpPr>
        <p:spPr>
          <a:xfrm>
            <a:off x="8307348" y="3380423"/>
            <a:ext cx="5529263" cy="1088708"/>
          </a:xfrm>
          <a:prstGeom prst="rect">
            <a:avLst/>
          </a:prstGeom>
          <a:noFill/>
        </p:spPr>
        <p:txBody>
          <a:bodyPr wrap="squar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Đóng vai trò là message broker, quản lý luồng dữ liệu streaming theo thời gian thực, đảm bảo việc truyền tải dữ liệu nhanh chóng và đáng tin cậy.</a:t>
            </a:r>
            <a:endParaRPr lang="en-US" sz="1750" dirty="0"/>
          </a:p>
        </p:txBody>
      </p:sp>
      <p:pic>
        <p:nvPicPr>
          <p:cNvPr id="9"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793790" y="4922758"/>
            <a:ext cx="566976" cy="566976"/>
          </a:xfrm>
          <a:prstGeom prst="rect">
            <a:avLst/>
          </a:prstGeom>
        </p:spPr>
      </p:pic>
      <p:sp>
        <p:nvSpPr>
          <p:cNvPr id="10" name="Text 5"/>
          <p:cNvSpPr/>
          <p:nvPr/>
        </p:nvSpPr>
        <p:spPr>
          <a:xfrm>
            <a:off x="1644253" y="505741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Apache Airflow</a:t>
            </a:r>
            <a:endParaRPr lang="en-US" sz="2200" dirty="0"/>
          </a:p>
        </p:txBody>
      </p:sp>
      <p:sp>
        <p:nvSpPr>
          <p:cNvPr id="11" name="Text 6"/>
          <p:cNvSpPr/>
          <p:nvPr/>
        </p:nvSpPr>
        <p:spPr>
          <a:xfrm>
            <a:off x="1644253" y="5547836"/>
            <a:ext cx="5529143" cy="1088708"/>
          </a:xfrm>
          <a:prstGeom prst="rect">
            <a:avLst/>
          </a:prstGeom>
          <a:noFill/>
        </p:spPr>
        <p:txBody>
          <a:bodyPr wrap="squar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Dùng để điều phối toàn bộ workflow của pipeline, tự động hóa các tác vụ và cung cấp khả năng giám sát mạnh mẽ cho từng bước.</a:t>
            </a:r>
            <a:endParaRPr lang="en-US" sz="1750" dirty="0"/>
          </a:p>
        </p:txBody>
      </p:sp>
      <p:pic>
        <p:nvPicPr>
          <p:cNvPr id="12" name="Image 3" descr="preencoded.png"/>
          <p:cNvPicPr>
            <a:picLocks noChangeAspect="1"/>
          </p:cNvPicPr>
          <p:nvPr/>
        </p:nvPicPr>
        <p:blipFill>
          <a:blip r:embed="rId1">
            <a:extLst>
              <a:ext uri="{96DAC541-7B7A-43D3-8B79-37D633B846F1}">
                <asvg:svgBlip xmlns:asvg="http://schemas.microsoft.com/office/drawing/2016/SVG/main" r:embed="rId5"/>
              </a:ext>
            </a:extLst>
          </a:blip>
          <a:stretch>
            <a:fillRect/>
          </a:stretch>
        </p:blipFill>
        <p:spPr>
          <a:xfrm>
            <a:off x="7456884" y="4922758"/>
            <a:ext cx="566976" cy="566976"/>
          </a:xfrm>
          <a:prstGeom prst="rect">
            <a:avLst/>
          </a:prstGeom>
        </p:spPr>
      </p:pic>
      <p:sp>
        <p:nvSpPr>
          <p:cNvPr id="13" name="Text 7"/>
          <p:cNvSpPr/>
          <p:nvPr/>
        </p:nvSpPr>
        <p:spPr>
          <a:xfrm>
            <a:off x="8307348" y="505741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Python &amp; Docker</a:t>
            </a:r>
            <a:endParaRPr lang="en-US" sz="2200" dirty="0"/>
          </a:p>
        </p:txBody>
      </p:sp>
      <p:sp>
        <p:nvSpPr>
          <p:cNvPr id="14" name="Text 8"/>
          <p:cNvSpPr/>
          <p:nvPr/>
        </p:nvSpPr>
        <p:spPr>
          <a:xfrm>
            <a:off x="8307348" y="5547836"/>
            <a:ext cx="5529263" cy="1088708"/>
          </a:xfrm>
          <a:prstGeom prst="rect">
            <a:avLst/>
          </a:prstGeom>
          <a:noFill/>
        </p:spPr>
        <p:txBody>
          <a:bodyPr wrap="squar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Toàn bộ hệ thống được phát triển bằng Python, và Docker được sử dụng để đóng gói các dịch vụ như Kafka, giúp việc triển khai và quản lý trở nên dễ dàng.</a:t>
            </a:r>
            <a:endParaRPr lang="en-US" sz="1750" dirty="0"/>
          </a:p>
        </p:txBody>
      </p:sp>
      <p:sp>
        <p:nvSpPr>
          <p:cNvPr id="16" name="Rectangles 15"/>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8280" y="415052"/>
            <a:ext cx="5591889" cy="471726"/>
          </a:xfrm>
          <a:prstGeom prst="rect">
            <a:avLst/>
          </a:prstGeom>
          <a:noFill/>
        </p:spPr>
        <p:txBody>
          <a:bodyPr wrap="none" lIns="0" tIns="0" rIns="0" bIns="0" rtlCol="0" anchor="t"/>
          <a:lstStyle/>
          <a:p>
            <a:pPr marL="0" indent="0" algn="l">
              <a:lnSpc>
                <a:spcPts val="3700"/>
              </a:lnSpc>
              <a:buNone/>
            </a:pPr>
            <a:r>
              <a:rPr lang="en-US" sz="2950" dirty="0">
                <a:solidFill>
                  <a:srgbClr val="76B9FF"/>
                </a:solidFill>
                <a:latin typeface="Roboto Slab" pitchFamily="34" charset="0"/>
                <a:ea typeface="Roboto Slab" pitchFamily="34" charset="-122"/>
                <a:cs typeface="Roboto Slab" pitchFamily="34" charset="-120"/>
              </a:rPr>
              <a:t>Kiến trúc tổng thể của hệ thống</a:t>
            </a:r>
            <a:endParaRPr lang="en-US" sz="2950" dirty="0"/>
          </a:p>
        </p:txBody>
      </p:sp>
      <p:pic>
        <p:nvPicPr>
          <p:cNvPr id="3" name="Image 0" descr="preencoded.png"/>
          <p:cNvPicPr>
            <a:picLocks noChangeAspect="1"/>
          </p:cNvPicPr>
          <p:nvPr/>
        </p:nvPicPr>
        <p:blipFill>
          <a:blip r:embed="rId1"/>
          <a:stretch>
            <a:fillRect/>
          </a:stretch>
        </p:blipFill>
        <p:spPr>
          <a:xfrm>
            <a:off x="2854960" y="959485"/>
            <a:ext cx="8895715" cy="7061200"/>
          </a:xfrm>
          <a:prstGeom prst="rect">
            <a:avLst/>
          </a:prstGeom>
        </p:spPr>
      </p:pic>
      <p:sp>
        <p:nvSpPr>
          <p:cNvPr id="4" name="Text 1"/>
          <p:cNvSpPr/>
          <p:nvPr/>
        </p:nvSpPr>
        <p:spPr>
          <a:xfrm>
            <a:off x="6468179" y="4223747"/>
            <a:ext cx="1669575" cy="763525"/>
          </a:xfrm>
          <a:prstGeom prst="rect">
            <a:avLst/>
          </a:prstGeom>
          <a:noFill/>
        </p:spPr>
        <p:txBody>
          <a:bodyPr wrap="square" lIns="0" tIns="0" rIns="0" bIns="0" rtlCol="0" anchor="t"/>
          <a:lstStyle/>
          <a:p>
            <a:pPr marL="0" indent="0" algn="ctr">
              <a:lnSpc>
                <a:spcPts val="1650"/>
              </a:lnSpc>
              <a:buNone/>
            </a:pPr>
            <a:r>
              <a:rPr lang="en-US" sz="2000" dirty="0">
                <a:solidFill>
                  <a:srgbClr val="000000"/>
                </a:solidFill>
                <a:latin typeface="Roboto Slab" pitchFamily="34" charset="0"/>
                <a:ea typeface="Roboto Slab" pitchFamily="34" charset="-122"/>
                <a:cs typeface="Roboto Slab" pitchFamily="34" charset="-120"/>
              </a:rPr>
              <a:t>Data Flow Pipeline</a:t>
            </a:r>
            <a:endParaRPr lang="en-US" sz="2000" dirty="0">
              <a:solidFill>
                <a:srgbClr val="000000"/>
              </a:solidFill>
              <a:latin typeface="Roboto Slab" pitchFamily="34" charset="0"/>
              <a:ea typeface="Roboto Slab" pitchFamily="34" charset="-122"/>
              <a:cs typeface="Roboto Slab" pitchFamily="34" charset="-120"/>
            </a:endParaRPr>
          </a:p>
        </p:txBody>
      </p:sp>
      <p:sp>
        <p:nvSpPr>
          <p:cNvPr id="5" name="Text 2"/>
          <p:cNvSpPr/>
          <p:nvPr/>
        </p:nvSpPr>
        <p:spPr>
          <a:xfrm>
            <a:off x="8110606" y="1705547"/>
            <a:ext cx="2483791" cy="763525"/>
          </a:xfrm>
          <a:prstGeom prst="rect">
            <a:avLst/>
          </a:prstGeom>
          <a:noFill/>
        </p:spPr>
        <p:txBody>
          <a:bodyPr wrap="square" lIns="0" tIns="0" rIns="0" bIns="0" rtlCol="0" anchor="t"/>
          <a:lstStyle/>
          <a:p>
            <a:pPr marL="0" indent="0" algn="ctr">
              <a:lnSpc>
                <a:spcPts val="1650"/>
              </a:lnSpc>
              <a:buNone/>
            </a:pPr>
            <a:r>
              <a:rPr lang="en-US" sz="2000" dirty="0">
                <a:solidFill>
                  <a:srgbClr val="D6E5EF"/>
                </a:solidFill>
                <a:latin typeface="Roboto Slab" pitchFamily="34" charset="0"/>
                <a:ea typeface="Roboto Slab" pitchFamily="34" charset="-122"/>
                <a:cs typeface="Roboto Slab" pitchFamily="34" charset="-120"/>
              </a:rPr>
              <a:t>Airflow orchestration</a:t>
            </a:r>
            <a:endParaRPr lang="en-US" sz="2000" dirty="0">
              <a:solidFill>
                <a:srgbClr val="D6E5EF"/>
              </a:solidFill>
              <a:latin typeface="Roboto Slab" pitchFamily="34" charset="0"/>
              <a:ea typeface="Roboto Slab" pitchFamily="34" charset="-122"/>
              <a:cs typeface="Roboto Slab" pitchFamily="34" charset="-120"/>
            </a:endParaRPr>
          </a:p>
        </p:txBody>
      </p:sp>
      <p:sp>
        <p:nvSpPr>
          <p:cNvPr id="6" name="Text 3"/>
          <p:cNvSpPr/>
          <p:nvPr/>
        </p:nvSpPr>
        <p:spPr>
          <a:xfrm>
            <a:off x="8110606" y="2577663"/>
            <a:ext cx="2483791" cy="610820"/>
          </a:xfrm>
          <a:prstGeom prst="rect">
            <a:avLst/>
          </a:prstGeom>
          <a:noFill/>
        </p:spPr>
        <p:txBody>
          <a:bodyPr wrap="square" lIns="0" tIns="0" rIns="0" bIns="0" rtlCol="0" anchor="t"/>
          <a:lstStyle/>
          <a:p>
            <a:pPr marL="0" indent="0" algn="ctr">
              <a:lnSpc>
                <a:spcPts val="1350"/>
              </a:lnSpc>
              <a:buNone/>
            </a:pP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rPr>
              <a:t>Schedules and triggers jobs</a:t>
            </a:r>
            <a:endParaRPr lang="en-US"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7" name="Text 4"/>
          <p:cNvSpPr/>
          <p:nvPr/>
        </p:nvSpPr>
        <p:spPr>
          <a:xfrm>
            <a:off x="3970603" y="1896429"/>
            <a:ext cx="2483790" cy="381763"/>
          </a:xfrm>
          <a:prstGeom prst="rect">
            <a:avLst/>
          </a:prstGeom>
          <a:noFill/>
        </p:spPr>
        <p:txBody>
          <a:bodyPr wrap="none" lIns="0" tIns="0" rIns="0" bIns="0" rtlCol="0" anchor="t"/>
          <a:lstStyle/>
          <a:p>
            <a:pPr marL="0" indent="0" algn="ctr">
              <a:lnSpc>
                <a:spcPts val="1650"/>
              </a:lnSpc>
              <a:buNone/>
            </a:pPr>
            <a:r>
              <a:rPr lang="en-US" sz="2000" dirty="0">
                <a:solidFill>
                  <a:srgbClr val="D6E5EF"/>
                </a:solidFill>
                <a:latin typeface="Roboto Slab" pitchFamily="34" charset="0"/>
                <a:ea typeface="Roboto Slab" pitchFamily="34" charset="-122"/>
                <a:cs typeface="Roboto Slab" pitchFamily="34" charset="-120"/>
              </a:rPr>
              <a:t>Visualization</a:t>
            </a:r>
            <a:endParaRPr lang="en-US" sz="2000" dirty="0">
              <a:solidFill>
                <a:srgbClr val="D6E5EF"/>
              </a:solidFill>
              <a:latin typeface="Roboto Slab" pitchFamily="34" charset="0"/>
              <a:ea typeface="Roboto Slab" pitchFamily="34" charset="-122"/>
              <a:cs typeface="Roboto Slab" pitchFamily="34" charset="-120"/>
            </a:endParaRPr>
          </a:p>
        </p:txBody>
      </p:sp>
      <p:sp>
        <p:nvSpPr>
          <p:cNvPr id="8" name="Text 5"/>
          <p:cNvSpPr/>
          <p:nvPr/>
        </p:nvSpPr>
        <p:spPr>
          <a:xfrm>
            <a:off x="3970603" y="2386781"/>
            <a:ext cx="2483790" cy="610820"/>
          </a:xfrm>
          <a:prstGeom prst="rect">
            <a:avLst/>
          </a:prstGeom>
          <a:noFill/>
        </p:spPr>
        <p:txBody>
          <a:bodyPr wrap="square" lIns="0" tIns="0" rIns="0" bIns="0" rtlCol="0" anchor="t"/>
          <a:lstStyle/>
          <a:p>
            <a:pPr marL="0" indent="0" algn="ctr">
              <a:lnSpc>
                <a:spcPts val="1350"/>
              </a:lnSpc>
              <a:buNone/>
            </a:pP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rPr>
              <a:t>Displays insights and dashboards</a:t>
            </a:r>
            <a:endParaRPr lang="en-US"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9" name="Text 6"/>
          <p:cNvSpPr/>
          <p:nvPr/>
        </p:nvSpPr>
        <p:spPr>
          <a:xfrm>
            <a:off x="3970603" y="6894974"/>
            <a:ext cx="2483790" cy="381763"/>
          </a:xfrm>
          <a:prstGeom prst="rect">
            <a:avLst/>
          </a:prstGeom>
          <a:noFill/>
        </p:spPr>
        <p:txBody>
          <a:bodyPr wrap="none" lIns="0" tIns="0" rIns="0" bIns="0" rtlCol="0" anchor="t"/>
          <a:lstStyle/>
          <a:p>
            <a:pPr marL="0" indent="0" algn="ctr">
              <a:lnSpc>
                <a:spcPts val="1650"/>
              </a:lnSpc>
              <a:buNone/>
            </a:pPr>
            <a:r>
              <a:rPr lang="en-US" sz="2000" dirty="0">
                <a:solidFill>
                  <a:srgbClr val="D6E5EF"/>
                </a:solidFill>
                <a:latin typeface="Roboto Slab" pitchFamily="34" charset="0"/>
                <a:ea typeface="Roboto Slab" pitchFamily="34" charset="-122"/>
                <a:cs typeface="Roboto Slab" pitchFamily="34" charset="-120"/>
              </a:rPr>
              <a:t>Spark ML model</a:t>
            </a:r>
            <a:endParaRPr lang="en-US" sz="2000" dirty="0">
              <a:solidFill>
                <a:srgbClr val="D6E5EF"/>
              </a:solidFill>
              <a:latin typeface="Roboto Slab" pitchFamily="34" charset="0"/>
              <a:ea typeface="Roboto Slab" pitchFamily="34" charset="-122"/>
              <a:cs typeface="Roboto Slab" pitchFamily="34" charset="-120"/>
            </a:endParaRPr>
          </a:p>
        </p:txBody>
      </p:sp>
      <p:sp>
        <p:nvSpPr>
          <p:cNvPr id="10" name="Text 7"/>
          <p:cNvSpPr/>
          <p:nvPr/>
        </p:nvSpPr>
        <p:spPr>
          <a:xfrm>
            <a:off x="3970603" y="7385326"/>
            <a:ext cx="2483790" cy="305410"/>
          </a:xfrm>
          <a:prstGeom prst="rect">
            <a:avLst/>
          </a:prstGeom>
          <a:noFill/>
        </p:spPr>
        <p:txBody>
          <a:bodyPr wrap="none" lIns="0" tIns="0" rIns="0" bIns="0" rtlCol="0" anchor="t"/>
          <a:lstStyle/>
          <a:p>
            <a:pPr marL="0" indent="0" algn="ctr">
              <a:lnSpc>
                <a:spcPts val="1350"/>
              </a:lnSpc>
              <a:buNone/>
            </a:pP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rPr>
              <a:t>Generates predictions</a:t>
            </a:r>
            <a:endParaRPr lang="en-US"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1" name="Text 8"/>
          <p:cNvSpPr/>
          <p:nvPr/>
        </p:nvSpPr>
        <p:spPr>
          <a:xfrm>
            <a:off x="8110606" y="6742268"/>
            <a:ext cx="2483791" cy="381763"/>
          </a:xfrm>
          <a:prstGeom prst="rect">
            <a:avLst/>
          </a:prstGeom>
          <a:noFill/>
        </p:spPr>
        <p:txBody>
          <a:bodyPr wrap="none" lIns="0" tIns="0" rIns="0" bIns="0" rtlCol="0" anchor="t"/>
          <a:lstStyle/>
          <a:p>
            <a:pPr marL="0" indent="0" algn="ctr">
              <a:lnSpc>
                <a:spcPts val="1650"/>
              </a:lnSpc>
              <a:buNone/>
            </a:pPr>
            <a:r>
              <a:rPr lang="en-US" sz="2000" dirty="0">
                <a:solidFill>
                  <a:srgbClr val="D6E5EF"/>
                </a:solidFill>
                <a:latin typeface="Roboto Slab" pitchFamily="34" charset="0"/>
                <a:ea typeface="Roboto Slab" pitchFamily="34" charset="-122"/>
                <a:cs typeface="Roboto Slab" pitchFamily="34" charset="-120"/>
              </a:rPr>
              <a:t>Spark Streaming</a:t>
            </a:r>
            <a:endParaRPr lang="en-US" sz="2000" dirty="0">
              <a:solidFill>
                <a:srgbClr val="D6E5EF"/>
              </a:solidFill>
              <a:latin typeface="Roboto Slab" pitchFamily="34" charset="0"/>
              <a:ea typeface="Roboto Slab" pitchFamily="34" charset="-122"/>
              <a:cs typeface="Roboto Slab" pitchFamily="34" charset="-120"/>
            </a:endParaRPr>
          </a:p>
        </p:txBody>
      </p:sp>
      <p:sp>
        <p:nvSpPr>
          <p:cNvPr id="12" name="Text 9"/>
          <p:cNvSpPr/>
          <p:nvPr/>
        </p:nvSpPr>
        <p:spPr>
          <a:xfrm>
            <a:off x="8110606" y="7232621"/>
            <a:ext cx="2483791" cy="610820"/>
          </a:xfrm>
          <a:prstGeom prst="rect">
            <a:avLst/>
          </a:prstGeom>
          <a:noFill/>
        </p:spPr>
        <p:txBody>
          <a:bodyPr wrap="square" lIns="0" tIns="0" rIns="0" bIns="0" rtlCol="0" anchor="t"/>
          <a:lstStyle/>
          <a:p>
            <a:pPr marL="0" indent="0" algn="ctr">
              <a:lnSpc>
                <a:spcPts val="1350"/>
              </a:lnSpc>
              <a:buNone/>
            </a:pP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rPr>
              <a:t>Real-time data processing</a:t>
            </a:r>
            <a:endParaRPr lang="en-US"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3" name="Text 10"/>
          <p:cNvSpPr/>
          <p:nvPr/>
        </p:nvSpPr>
        <p:spPr>
          <a:xfrm>
            <a:off x="9006476" y="4285414"/>
            <a:ext cx="2538085" cy="381762"/>
          </a:xfrm>
          <a:prstGeom prst="rect">
            <a:avLst/>
          </a:prstGeom>
          <a:noFill/>
        </p:spPr>
        <p:txBody>
          <a:bodyPr wrap="none" lIns="0" tIns="0" rIns="0" bIns="0" rtlCol="0" anchor="t"/>
          <a:lstStyle/>
          <a:p>
            <a:pPr marL="0" indent="0" algn="ctr">
              <a:lnSpc>
                <a:spcPts val="1650"/>
              </a:lnSpc>
              <a:buNone/>
            </a:pPr>
            <a:r>
              <a:rPr lang="en-US" sz="2000" dirty="0">
                <a:solidFill>
                  <a:srgbClr val="D6E5EF"/>
                </a:solidFill>
                <a:latin typeface="Roboto Slab" pitchFamily="34" charset="0"/>
                <a:ea typeface="Roboto Slab" pitchFamily="34" charset="-122"/>
                <a:cs typeface="Roboto Slab" pitchFamily="34" charset="-120"/>
              </a:rPr>
              <a:t>Kafka ingestion</a:t>
            </a:r>
            <a:endParaRPr lang="en-US" sz="2000" dirty="0">
              <a:solidFill>
                <a:srgbClr val="D6E5EF"/>
              </a:solidFill>
              <a:latin typeface="Roboto Slab" pitchFamily="34" charset="0"/>
              <a:ea typeface="Roboto Slab" pitchFamily="34" charset="-122"/>
              <a:cs typeface="Roboto Slab" pitchFamily="34" charset="-120"/>
            </a:endParaRPr>
          </a:p>
        </p:txBody>
      </p:sp>
      <p:sp>
        <p:nvSpPr>
          <p:cNvPr id="14" name="Text 11"/>
          <p:cNvSpPr/>
          <p:nvPr/>
        </p:nvSpPr>
        <p:spPr>
          <a:xfrm>
            <a:off x="9006476" y="4775767"/>
            <a:ext cx="2538085" cy="610820"/>
          </a:xfrm>
          <a:prstGeom prst="rect">
            <a:avLst/>
          </a:prstGeom>
          <a:noFill/>
        </p:spPr>
        <p:txBody>
          <a:bodyPr wrap="square" lIns="0" tIns="0" rIns="0" bIns="0" rtlCol="0" anchor="t"/>
          <a:lstStyle/>
          <a:p>
            <a:pPr marL="0" indent="0" algn="ctr">
              <a:lnSpc>
                <a:spcPts val="1350"/>
              </a:lnSpc>
              <a:buNone/>
            </a:pP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rPr>
              <a:t>Reliable message transport</a:t>
            </a:r>
            <a:endParaRPr lang="en-US"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5" name="Text 12"/>
          <p:cNvSpPr/>
          <p:nvPr/>
        </p:nvSpPr>
        <p:spPr>
          <a:xfrm>
            <a:off x="3061160" y="4108106"/>
            <a:ext cx="2538085" cy="763525"/>
          </a:xfrm>
          <a:prstGeom prst="rect">
            <a:avLst/>
          </a:prstGeom>
          <a:noFill/>
        </p:spPr>
        <p:txBody>
          <a:bodyPr wrap="square" lIns="0" tIns="0" rIns="0" bIns="0" rtlCol="0" anchor="t"/>
          <a:lstStyle/>
          <a:p>
            <a:pPr marL="0" indent="0" algn="ctr">
              <a:lnSpc>
                <a:spcPts val="1650"/>
              </a:lnSpc>
              <a:buNone/>
            </a:pPr>
            <a:r>
              <a:rPr lang="en-US" sz="2000" dirty="0">
                <a:solidFill>
                  <a:srgbClr val="D6E5EF"/>
                </a:solidFill>
                <a:latin typeface="Roboto Slab" pitchFamily="34" charset="0"/>
                <a:ea typeface="Roboto Slab" pitchFamily="34" charset="-122"/>
                <a:cs typeface="Roboto Slab" pitchFamily="34" charset="-120"/>
              </a:rPr>
              <a:t>Kafka results topic</a:t>
            </a:r>
            <a:endParaRPr lang="en-US" sz="2000" dirty="0">
              <a:solidFill>
                <a:srgbClr val="D6E5EF"/>
              </a:solidFill>
              <a:latin typeface="Roboto Slab" pitchFamily="34" charset="0"/>
              <a:ea typeface="Roboto Slab" pitchFamily="34" charset="-122"/>
              <a:cs typeface="Roboto Slab" pitchFamily="34" charset="-120"/>
            </a:endParaRPr>
          </a:p>
        </p:txBody>
      </p:sp>
      <p:sp>
        <p:nvSpPr>
          <p:cNvPr id="16" name="Text 13"/>
          <p:cNvSpPr/>
          <p:nvPr/>
        </p:nvSpPr>
        <p:spPr>
          <a:xfrm>
            <a:off x="3061160" y="4980222"/>
            <a:ext cx="2538085" cy="610820"/>
          </a:xfrm>
          <a:prstGeom prst="rect">
            <a:avLst/>
          </a:prstGeom>
          <a:noFill/>
        </p:spPr>
        <p:txBody>
          <a:bodyPr wrap="square" lIns="0" tIns="0" rIns="0" bIns="0" rtlCol="0" anchor="t"/>
          <a:lstStyle/>
          <a:p>
            <a:pPr marL="0" indent="0" algn="ctr">
              <a:lnSpc>
                <a:spcPts val="1350"/>
              </a:lnSpc>
              <a:buNone/>
            </a:pP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rPr>
              <a:t>Streams prediction output</a:t>
            </a:r>
            <a:endParaRPr lang="en-US"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7" name="Text 14"/>
          <p:cNvSpPr/>
          <p:nvPr/>
        </p:nvSpPr>
        <p:spPr>
          <a:xfrm>
            <a:off x="528280" y="8733353"/>
            <a:ext cx="13573839" cy="482918"/>
          </a:xfrm>
          <a:prstGeom prst="rect">
            <a:avLst/>
          </a:prstGeom>
          <a:noFill/>
        </p:spPr>
        <p:txBody>
          <a:bodyPr wrap="square" lIns="0" tIns="0" rIns="0" bIns="0" rtlCol="0" anchor="t"/>
          <a:lstStyle/>
          <a:p>
            <a:pPr marL="0" indent="0" algn="l">
              <a:lnSpc>
                <a:spcPts val="1900"/>
              </a:lnSpc>
              <a:buNone/>
            </a:pPr>
            <a:r>
              <a:rPr lang="en-US" sz="1150" dirty="0">
                <a:solidFill>
                  <a:srgbClr val="D6E5EF"/>
                </a:solidFill>
                <a:latin typeface="Roboto" panose="02000000000000000000" pitchFamily="34" charset="0"/>
                <a:ea typeface="Roboto" panose="02000000000000000000" pitchFamily="34" charset="-122"/>
                <a:cs typeface="Roboto" panose="02000000000000000000" pitchFamily="34" charset="-120"/>
              </a:rPr>
              <a:t>Kiến trúc hệ thống được thiết kế để xử lý dữ liệu một cách liền mạch từ khi thu thập đến khi hiển thị kết quả. Dữ liệu sau khi huấn luyện mô hình sẽ được Airflow điều phối, chuyển đến Kafka, sau đó Spark Streaming sẽ đọc dữ liệu, áp dụng mô hình Spark ML để dự đoán và đẩy kết quả trở lại Kafka để các công cụ trực quan hóa có thể hiển thị theo thời gian thực.</a:t>
            </a:r>
            <a:endParaRPr lang="en-US" sz="1150" dirty="0"/>
          </a:p>
        </p:txBody>
      </p:sp>
      <p:sp>
        <p:nvSpPr>
          <p:cNvPr id="18" name="Rectangles 17"/>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s 15"/>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
        <p:nvSpPr>
          <p:cNvPr id="2" name="Text 0"/>
          <p:cNvSpPr/>
          <p:nvPr/>
        </p:nvSpPr>
        <p:spPr>
          <a:xfrm>
            <a:off x="460891" y="362188"/>
            <a:ext cx="8315087" cy="411480"/>
          </a:xfrm>
          <a:prstGeom prst="rect">
            <a:avLst/>
          </a:prstGeom>
          <a:noFill/>
        </p:spPr>
        <p:txBody>
          <a:bodyPr wrap="none" lIns="0" tIns="0" rIns="0" bIns="0" rtlCol="0" anchor="t"/>
          <a:lstStyle/>
          <a:p>
            <a:pPr marL="0" indent="0" algn="l">
              <a:lnSpc>
                <a:spcPts val="3200"/>
              </a:lnSpc>
              <a:buNone/>
            </a:pPr>
            <a:r>
              <a:rPr lang="en-US" sz="2550" dirty="0">
                <a:solidFill>
                  <a:srgbClr val="76B9FF"/>
                </a:solidFill>
                <a:latin typeface="Roboto Slab" pitchFamily="34" charset="0"/>
                <a:ea typeface="Roboto Slab" pitchFamily="34" charset="-122"/>
                <a:cs typeface="Roboto Slab" pitchFamily="34" charset="-120"/>
              </a:rPr>
              <a:t>Quy trình Offline: Xử lý dữ liệu &amp; Huấn luyện mô hình</a:t>
            </a:r>
            <a:endParaRPr lang="en-US" sz="2550" dirty="0"/>
          </a:p>
        </p:txBody>
      </p:sp>
      <p:pic>
        <p:nvPicPr>
          <p:cNvPr id="3" name="Image 0" descr="preencoded.png"/>
          <p:cNvPicPr>
            <a:picLocks noChangeAspect="1"/>
          </p:cNvPicPr>
          <p:nvPr/>
        </p:nvPicPr>
        <p:blipFill>
          <a:blip r:embed="rId1"/>
          <a:stretch>
            <a:fillRect/>
          </a:stretch>
        </p:blipFill>
        <p:spPr>
          <a:xfrm>
            <a:off x="3889375" y="1119505"/>
            <a:ext cx="3265170" cy="3265170"/>
          </a:xfrm>
          <a:prstGeom prst="rect">
            <a:avLst/>
          </a:prstGeom>
        </p:spPr>
      </p:pic>
      <p:sp>
        <p:nvSpPr>
          <p:cNvPr id="4" name="Text 1"/>
          <p:cNvSpPr/>
          <p:nvPr/>
        </p:nvSpPr>
        <p:spPr>
          <a:xfrm>
            <a:off x="975360" y="4096385"/>
            <a:ext cx="2167890" cy="247015"/>
          </a:xfrm>
          <a:prstGeom prst="rect">
            <a:avLst/>
          </a:prstGeom>
          <a:noFill/>
        </p:spPr>
        <p:txBody>
          <a:bodyPr wrap="none" lIns="0" tIns="0" rIns="0" bIns="0" rtlCol="0" anchor="t"/>
          <a:lstStyle/>
          <a:p>
            <a:pPr marL="0" indent="0" algn="l">
              <a:lnSpc>
                <a:spcPts val="1900"/>
              </a:lnSpc>
              <a:buNone/>
            </a:pPr>
            <a:r>
              <a:rPr lang="en-US" dirty="0">
                <a:solidFill>
                  <a:srgbClr val="76B9FF"/>
                </a:solidFill>
                <a:latin typeface="Roboto Slab" pitchFamily="34" charset="0"/>
                <a:ea typeface="Roboto Slab" pitchFamily="34" charset="-122"/>
                <a:cs typeface="Roboto Slab" pitchFamily="34" charset="-120"/>
              </a:rPr>
              <a:t>data_split.py</a:t>
            </a:r>
            <a:endParaRPr lang="en-US" dirty="0">
              <a:solidFill>
                <a:srgbClr val="76B9FF"/>
              </a:solidFill>
              <a:latin typeface="Roboto Slab" pitchFamily="34" charset="0"/>
              <a:ea typeface="Roboto Slab" pitchFamily="34" charset="-122"/>
              <a:cs typeface="Roboto Slab" pitchFamily="34" charset="-120"/>
            </a:endParaRPr>
          </a:p>
        </p:txBody>
      </p:sp>
      <p:sp>
        <p:nvSpPr>
          <p:cNvPr id="5" name="Text 2"/>
          <p:cNvSpPr/>
          <p:nvPr/>
        </p:nvSpPr>
        <p:spPr>
          <a:xfrm>
            <a:off x="460891" y="8339614"/>
            <a:ext cx="6693694" cy="842486"/>
          </a:xfrm>
          <a:prstGeom prst="rect">
            <a:avLst/>
          </a:prstGeom>
          <a:noFill/>
        </p:spPr>
        <p:txBody>
          <a:bodyPr wrap="square" lIns="0" tIns="0" rIns="0" bIns="0" rtlCol="0" anchor="t"/>
          <a:lstStyle/>
          <a:p>
            <a:pPr marL="0" indent="0" algn="l">
              <a:lnSpc>
                <a:spcPts val="1650"/>
              </a:lnSpc>
              <a:buNone/>
            </a:pP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Script này có nhiệm vụ chia bộ dữ liệu ban đầu thành hai phần: </a:t>
            </a: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70% dùng để huấn luyện</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mô hình và </a:t>
            </a: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30% dùng để mô phỏng dữ liệu streaming</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Quá trình chia dữ liệu được thực hiện bằng phương pháp </a:t>
            </a: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stratified split</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đảm bảo phân bố nhãn (DEATH_EVENT) được giữ nguyên ở cả hai tập, giúp mô hình được huấn luyện và đánh giá một cách công bằng.</a:t>
            </a:r>
            <a:endParaRPr lang="en-US" sz="1000" dirty="0"/>
          </a:p>
        </p:txBody>
      </p:sp>
      <p:pic>
        <p:nvPicPr>
          <p:cNvPr id="6" name="Image 1" descr="preencoded.png"/>
          <p:cNvPicPr>
            <a:picLocks noChangeAspect="1"/>
          </p:cNvPicPr>
          <p:nvPr/>
        </p:nvPicPr>
        <p:blipFill>
          <a:blip r:embed="rId2"/>
          <a:stretch>
            <a:fillRect/>
          </a:stretch>
        </p:blipFill>
        <p:spPr>
          <a:xfrm>
            <a:off x="7483475" y="1119505"/>
            <a:ext cx="3265170" cy="3265170"/>
          </a:xfrm>
          <a:prstGeom prst="rect">
            <a:avLst/>
          </a:prstGeom>
        </p:spPr>
      </p:pic>
      <p:sp>
        <p:nvSpPr>
          <p:cNvPr id="7" name="Text 3"/>
          <p:cNvSpPr/>
          <p:nvPr/>
        </p:nvSpPr>
        <p:spPr>
          <a:xfrm>
            <a:off x="11826835" y="4096504"/>
            <a:ext cx="1975485" cy="246817"/>
          </a:xfrm>
          <a:prstGeom prst="rect">
            <a:avLst/>
          </a:prstGeom>
          <a:noFill/>
        </p:spPr>
        <p:txBody>
          <a:bodyPr wrap="none" lIns="0" tIns="0" rIns="0" bIns="0" rtlCol="0" anchor="t"/>
          <a:lstStyle/>
          <a:p>
            <a:pPr marL="0" indent="0" algn="l">
              <a:lnSpc>
                <a:spcPts val="1900"/>
              </a:lnSpc>
              <a:buNone/>
            </a:pPr>
            <a:r>
              <a:rPr lang="en-US" dirty="0">
                <a:solidFill>
                  <a:srgbClr val="76B9FF"/>
                </a:solidFill>
                <a:latin typeface="Roboto Slab" pitchFamily="34" charset="0"/>
                <a:ea typeface="Roboto Slab" pitchFamily="34" charset="-122"/>
                <a:cs typeface="Roboto Slab" pitchFamily="34" charset="-120"/>
              </a:rPr>
              <a:t>spark_training.py</a:t>
            </a:r>
            <a:endParaRPr lang="en-US" dirty="0">
              <a:solidFill>
                <a:srgbClr val="76B9FF"/>
              </a:solidFill>
              <a:latin typeface="Roboto Slab" pitchFamily="34" charset="0"/>
              <a:ea typeface="Roboto Slab" pitchFamily="34" charset="-122"/>
              <a:cs typeface="Roboto Slab" pitchFamily="34" charset="-120"/>
            </a:endParaRPr>
          </a:p>
        </p:txBody>
      </p:sp>
      <p:sp>
        <p:nvSpPr>
          <p:cNvPr id="8" name="Text 4"/>
          <p:cNvSpPr/>
          <p:nvPr/>
        </p:nvSpPr>
        <p:spPr>
          <a:xfrm>
            <a:off x="7483435" y="8339614"/>
            <a:ext cx="6693694" cy="850106"/>
          </a:xfrm>
          <a:prstGeom prst="rect">
            <a:avLst/>
          </a:prstGeom>
          <a:noFill/>
        </p:spPr>
        <p:txBody>
          <a:bodyPr wrap="square" lIns="0" tIns="0" rIns="0" bIns="0" rtlCol="0" anchor="t"/>
          <a:lstStyle/>
          <a:p>
            <a:pPr marL="0" indent="0" algn="l">
              <a:lnSpc>
                <a:spcPts val="1650"/>
              </a:lnSpc>
              <a:buNone/>
            </a:pP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Sử dụng </a:t>
            </a: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Apache Spark ML</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script này xây dựng một pipeline ML với </a:t>
            </a: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Random Forest Classifier</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Mô hình được đánh giá dựa trên chỉ số </a:t>
            </a: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AUC Score</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đạt khoảng </a:t>
            </a: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0.85–0.90</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cho thấy khả năng dự đoán tốt. Sau khi huấn luyện, mô hình được lưu lại dưới dạng </a:t>
            </a: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PipelineModel</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vào thư mục </a:t>
            </a:r>
            <a:r>
              <a:rPr lang="en-US" sz="1000"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rPr>
              <a:t>models/heart_failure_model</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để tái sử dụng trong giai đoạn streaming.</a:t>
            </a:r>
            <a:endParaRPr lang="en-US" sz="1000" dirty="0"/>
          </a:p>
        </p:txBody>
      </p:sp>
      <p:sp>
        <p:nvSpPr>
          <p:cNvPr id="10" name="Text Box 9"/>
          <p:cNvSpPr txBox="1"/>
          <p:nvPr/>
        </p:nvSpPr>
        <p:spPr>
          <a:xfrm>
            <a:off x="975360" y="4654550"/>
            <a:ext cx="5353050" cy="3415030"/>
          </a:xfrm>
          <a:prstGeom prst="rect">
            <a:avLst/>
          </a:prstGeom>
          <a:noFill/>
        </p:spPr>
        <p:txBody>
          <a:bodyPr wrap="square" rtlCol="0">
            <a:spAutoFit/>
          </a:bodyPr>
          <a:p>
            <a:r>
              <a:rPr lang="en-US" altLang="en-US" sz="2400">
                <a:solidFill>
                  <a:schemeClr val="bg1"/>
                </a:solidFill>
              </a:rPr>
              <a:t>Script này có nhiệm vụ chia bộ dữ liệu ban </a:t>
            </a:r>
            <a:r>
              <a:rPr lang="" altLang="en-US" sz="2400">
                <a:solidFill>
                  <a:schemeClr val="bg1"/>
                </a:solidFill>
              </a:rPr>
              <a:t>đ</a:t>
            </a:r>
            <a:r>
              <a:rPr lang="en-US" altLang="en-US" sz="2400">
                <a:solidFill>
                  <a:schemeClr val="bg1"/>
                </a:solidFill>
              </a:rPr>
              <a:t>ầu thành hai phần: 70% dùng </a:t>
            </a:r>
            <a:r>
              <a:rPr lang="" altLang="en-US" sz="2400">
                <a:solidFill>
                  <a:schemeClr val="bg1"/>
                </a:solidFill>
              </a:rPr>
              <a:t>đ</a:t>
            </a:r>
            <a:r>
              <a:rPr lang="en-US" altLang="en-US" sz="2400">
                <a:solidFill>
                  <a:schemeClr val="bg1"/>
                </a:solidFill>
              </a:rPr>
              <a:t>ể huấn luyện mô hình và 30% dùng </a:t>
            </a:r>
            <a:r>
              <a:rPr lang="" altLang="en-US" sz="2400">
                <a:solidFill>
                  <a:schemeClr val="bg1"/>
                </a:solidFill>
              </a:rPr>
              <a:t>đ</a:t>
            </a:r>
            <a:r>
              <a:rPr lang="en-US" altLang="en-US" sz="2400">
                <a:solidFill>
                  <a:schemeClr val="bg1"/>
                </a:solidFill>
              </a:rPr>
              <a:t>ể mô phỏng dữ liệu streaming. Quá trình chia dữ liệu </a:t>
            </a:r>
            <a:r>
              <a:rPr lang="" altLang="en-US" sz="2400">
                <a:solidFill>
                  <a:schemeClr val="bg1"/>
                </a:solidFill>
              </a:rPr>
              <a:t>đư</a:t>
            </a:r>
            <a:r>
              <a:rPr lang="en-US" altLang="en-US" sz="2400">
                <a:solidFill>
                  <a:schemeClr val="bg1"/>
                </a:solidFill>
              </a:rPr>
              <a:t>ợc thực hiện bằng ph</a:t>
            </a:r>
            <a:r>
              <a:rPr lang="" altLang="en-US" sz="2400">
                <a:solidFill>
                  <a:schemeClr val="bg1"/>
                </a:solidFill>
              </a:rPr>
              <a:t>ư</a:t>
            </a:r>
            <a:r>
              <a:rPr lang="en-US" altLang="en-US" sz="2400">
                <a:solidFill>
                  <a:schemeClr val="bg1"/>
                </a:solidFill>
              </a:rPr>
              <a:t>ơng pháp stratified split, </a:t>
            </a:r>
            <a:r>
              <a:rPr lang="" altLang="en-US" sz="2400">
                <a:solidFill>
                  <a:schemeClr val="bg1"/>
                </a:solidFill>
              </a:rPr>
              <a:t>đ</a:t>
            </a:r>
            <a:r>
              <a:rPr lang="en-US" altLang="en-US" sz="2400">
                <a:solidFill>
                  <a:schemeClr val="bg1"/>
                </a:solidFill>
              </a:rPr>
              <a:t>ảm bảo phân bố nhãn (DEATH_EVENT) </a:t>
            </a:r>
            <a:r>
              <a:rPr lang="" altLang="en-US" sz="2400">
                <a:solidFill>
                  <a:schemeClr val="bg1"/>
                </a:solidFill>
              </a:rPr>
              <a:t>đư</a:t>
            </a:r>
            <a:r>
              <a:rPr lang="en-US" altLang="en-US" sz="2400">
                <a:solidFill>
                  <a:schemeClr val="bg1"/>
                </a:solidFill>
              </a:rPr>
              <a:t>ợc giữ nguyên ở cả hai tập, giúp mô hình </a:t>
            </a:r>
            <a:r>
              <a:rPr lang="" altLang="en-US" sz="2400">
                <a:solidFill>
                  <a:schemeClr val="bg1"/>
                </a:solidFill>
              </a:rPr>
              <a:t>đư</a:t>
            </a:r>
            <a:r>
              <a:rPr lang="en-US" altLang="en-US" sz="2400">
                <a:solidFill>
                  <a:schemeClr val="bg1"/>
                </a:solidFill>
              </a:rPr>
              <a:t>ợc huấn luyện và </a:t>
            </a:r>
            <a:r>
              <a:rPr lang="" altLang="en-US" sz="2400">
                <a:solidFill>
                  <a:schemeClr val="bg1"/>
                </a:solidFill>
              </a:rPr>
              <a:t>đ</a:t>
            </a:r>
            <a:r>
              <a:rPr lang="en-US" altLang="en-US" sz="2400">
                <a:solidFill>
                  <a:schemeClr val="bg1"/>
                </a:solidFill>
              </a:rPr>
              <a:t>ánh giá một cách công bằng.</a:t>
            </a:r>
            <a:endParaRPr lang="en-US" altLang="en-US" sz="2400">
              <a:solidFill>
                <a:schemeClr val="bg1"/>
              </a:solidFill>
            </a:endParaRPr>
          </a:p>
        </p:txBody>
      </p:sp>
      <p:sp>
        <p:nvSpPr>
          <p:cNvPr id="11" name="Text Box 10"/>
          <p:cNvSpPr txBox="1"/>
          <p:nvPr/>
        </p:nvSpPr>
        <p:spPr>
          <a:xfrm>
            <a:off x="8315325" y="4730750"/>
            <a:ext cx="5487035" cy="3415030"/>
          </a:xfrm>
          <a:prstGeom prst="rect">
            <a:avLst/>
          </a:prstGeom>
          <a:noFill/>
        </p:spPr>
        <p:txBody>
          <a:bodyPr wrap="square" rtlCol="0">
            <a:spAutoFit/>
          </a:bodyPr>
          <a:p>
            <a:pPr algn="r"/>
            <a:r>
              <a:rPr lang="en-US" altLang="en-US" sz="2400">
                <a:solidFill>
                  <a:schemeClr val="bg1"/>
                </a:solidFill>
              </a:rPr>
              <a:t>Sử dụng Apache Spark ML, script này xây dựng một pipeline ML với Random Forest Classifier. Mô hình </a:t>
            </a:r>
            <a:r>
              <a:rPr lang="" altLang="en-US" sz="2400">
                <a:solidFill>
                  <a:schemeClr val="bg1"/>
                </a:solidFill>
              </a:rPr>
              <a:t>đư</a:t>
            </a:r>
            <a:r>
              <a:rPr lang="en-US" altLang="en-US" sz="2400">
                <a:solidFill>
                  <a:schemeClr val="bg1"/>
                </a:solidFill>
              </a:rPr>
              <a:t>ợc </a:t>
            </a:r>
            <a:r>
              <a:rPr lang="" altLang="en-US" sz="2400">
                <a:solidFill>
                  <a:schemeClr val="bg1"/>
                </a:solidFill>
              </a:rPr>
              <a:t>đ</a:t>
            </a:r>
            <a:r>
              <a:rPr lang="en-US" altLang="en-US" sz="2400">
                <a:solidFill>
                  <a:schemeClr val="bg1"/>
                </a:solidFill>
              </a:rPr>
              <a:t>ánh giá dựa trên chỉ số AUC Score, </a:t>
            </a:r>
            <a:r>
              <a:rPr lang="" altLang="en-US" sz="2400">
                <a:solidFill>
                  <a:schemeClr val="bg1"/>
                </a:solidFill>
              </a:rPr>
              <a:t>đ</a:t>
            </a:r>
            <a:r>
              <a:rPr lang="en-US" altLang="en-US" sz="2400">
                <a:solidFill>
                  <a:schemeClr val="bg1"/>
                </a:solidFill>
              </a:rPr>
              <a:t>ạt khoảng 0.85–0.90, cho thấy khả n</a:t>
            </a:r>
            <a:r>
              <a:rPr lang="" altLang="en-US" sz="2400">
                <a:solidFill>
                  <a:schemeClr val="bg1"/>
                </a:solidFill>
              </a:rPr>
              <a:t>ă</a:t>
            </a:r>
            <a:r>
              <a:rPr lang="en-US" altLang="en-US" sz="2400">
                <a:solidFill>
                  <a:schemeClr val="bg1"/>
                </a:solidFill>
              </a:rPr>
              <a:t>ng dự </a:t>
            </a:r>
            <a:r>
              <a:rPr lang="" altLang="en-US" sz="2400">
                <a:solidFill>
                  <a:schemeClr val="bg1"/>
                </a:solidFill>
              </a:rPr>
              <a:t>đ</a:t>
            </a:r>
            <a:r>
              <a:rPr lang="en-US" altLang="en-US" sz="2400">
                <a:solidFill>
                  <a:schemeClr val="bg1"/>
                </a:solidFill>
              </a:rPr>
              <a:t>oán tốt. Sau khi huấn luyện, mô hình </a:t>
            </a:r>
            <a:r>
              <a:rPr lang="" altLang="en-US" sz="2400">
                <a:solidFill>
                  <a:schemeClr val="bg1"/>
                </a:solidFill>
              </a:rPr>
              <a:t>đư</a:t>
            </a:r>
            <a:r>
              <a:rPr lang="en-US" altLang="en-US" sz="2400">
                <a:solidFill>
                  <a:schemeClr val="bg1"/>
                </a:solidFill>
              </a:rPr>
              <a:t>ợc l</a:t>
            </a:r>
            <a:r>
              <a:rPr lang="" altLang="en-US" sz="2400">
                <a:solidFill>
                  <a:schemeClr val="bg1"/>
                </a:solidFill>
              </a:rPr>
              <a:t>ư</a:t>
            </a:r>
            <a:r>
              <a:rPr lang="en-US" altLang="en-US" sz="2400">
                <a:solidFill>
                  <a:schemeClr val="bg1"/>
                </a:solidFill>
              </a:rPr>
              <a:t>u lại d</a:t>
            </a:r>
            <a:r>
              <a:rPr lang="" altLang="en-US" sz="2400">
                <a:solidFill>
                  <a:schemeClr val="bg1"/>
                </a:solidFill>
              </a:rPr>
              <a:t>ư</a:t>
            </a:r>
            <a:r>
              <a:rPr lang="en-US" altLang="en-US" sz="2400">
                <a:solidFill>
                  <a:schemeClr val="bg1"/>
                </a:solidFill>
              </a:rPr>
              <a:t>ới dạng PipelineModel vào th</a:t>
            </a:r>
            <a:r>
              <a:rPr lang="" altLang="en-US" sz="2400">
                <a:solidFill>
                  <a:schemeClr val="bg1"/>
                </a:solidFill>
              </a:rPr>
              <a:t>ư</a:t>
            </a:r>
            <a:r>
              <a:rPr lang="en-US" altLang="en-US" sz="2400">
                <a:solidFill>
                  <a:schemeClr val="bg1"/>
                </a:solidFill>
              </a:rPr>
              <a:t> mục models/heart_failure_model </a:t>
            </a:r>
            <a:r>
              <a:rPr lang="" altLang="en-US" sz="2400">
                <a:solidFill>
                  <a:schemeClr val="bg1"/>
                </a:solidFill>
              </a:rPr>
              <a:t>đ</a:t>
            </a:r>
            <a:r>
              <a:rPr lang="en-US" altLang="en-US" sz="2400">
                <a:solidFill>
                  <a:schemeClr val="bg1"/>
                </a:solidFill>
              </a:rPr>
              <a:t>ể tái sử dụng trong giai </a:t>
            </a:r>
            <a:r>
              <a:rPr lang="" altLang="en-US" sz="2400">
                <a:solidFill>
                  <a:schemeClr val="bg1"/>
                </a:solidFill>
              </a:rPr>
              <a:t>đ</a:t>
            </a:r>
            <a:r>
              <a:rPr lang="en-US" altLang="en-US" sz="2400">
                <a:solidFill>
                  <a:schemeClr val="bg1"/>
                </a:solidFill>
              </a:rPr>
              <a:t>oạn streaming.</a:t>
            </a:r>
            <a:endParaRPr lang="en-US" altLang="en-US" sz="24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43094"/>
            <a:ext cx="13042821" cy="1417558"/>
          </a:xfrm>
          <a:prstGeom prst="rect">
            <a:avLst/>
          </a:prstGeom>
          <a:noFill/>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Quy trình Online: Streaming với Kafka &amp; Spark Streaming</a:t>
            </a:r>
            <a:endParaRPr lang="en-US" sz="4450" dirty="0"/>
          </a:p>
        </p:txBody>
      </p:sp>
      <p:sp>
        <p:nvSpPr>
          <p:cNvPr id="3" name="Shape 1"/>
          <p:cNvSpPr/>
          <p:nvPr/>
        </p:nvSpPr>
        <p:spPr>
          <a:xfrm>
            <a:off x="793790" y="2814280"/>
            <a:ext cx="6407944" cy="3128367"/>
          </a:xfrm>
          <a:prstGeom prst="roundRect">
            <a:avLst>
              <a:gd name="adj" fmla="val 4677"/>
            </a:avLst>
          </a:prstGeom>
          <a:solidFill>
            <a:srgbClr val="202733"/>
          </a:solidFill>
          <a:ln w="30480">
            <a:solidFill>
              <a:srgbClr val="585F6B"/>
            </a:solidFill>
            <a:prstDash val="solid"/>
          </a:ln>
        </p:spPr>
      </p:sp>
      <p:pic>
        <p:nvPicPr>
          <p:cNvPr id="4" name="Image 0" descr="preencoded.png"/>
          <p:cNvPicPr>
            <a:picLocks noChangeAspect="1"/>
          </p:cNvPicPr>
          <p:nvPr/>
        </p:nvPicPr>
        <p:blipFill>
          <a:blip r:embed="rId1"/>
          <a:stretch>
            <a:fillRect/>
          </a:stretch>
        </p:blipFill>
        <p:spPr>
          <a:xfrm>
            <a:off x="763310" y="2814280"/>
            <a:ext cx="121920" cy="3128367"/>
          </a:xfrm>
          <a:prstGeom prst="rect">
            <a:avLst/>
          </a:prstGeom>
        </p:spPr>
      </p:pic>
      <p:sp>
        <p:nvSpPr>
          <p:cNvPr id="5" name="Text 2"/>
          <p:cNvSpPr/>
          <p:nvPr/>
        </p:nvSpPr>
        <p:spPr>
          <a:xfrm>
            <a:off x="1142524" y="3071574"/>
            <a:ext cx="3402330" cy="425291"/>
          </a:xfrm>
          <a:prstGeom prst="rect">
            <a:avLst/>
          </a:prstGeom>
          <a:noFill/>
        </p:spPr>
        <p:txBody>
          <a:bodyPr wrap="none" lIns="0" tIns="0" rIns="0" bIns="0" rtlCol="0" anchor="t"/>
          <a:lstStyle/>
          <a:p>
            <a:pPr marL="0" indent="0" algn="l">
              <a:lnSpc>
                <a:spcPts val="3300"/>
              </a:lnSpc>
              <a:buNone/>
            </a:pPr>
            <a:r>
              <a:rPr lang="en-US" sz="2650" dirty="0">
                <a:solidFill>
                  <a:srgbClr val="D6E5EF"/>
                </a:solidFill>
                <a:latin typeface="Roboto Slab" pitchFamily="34" charset="0"/>
                <a:ea typeface="Roboto Slab" pitchFamily="34" charset="-122"/>
                <a:cs typeface="Roboto Slab" pitchFamily="34" charset="-120"/>
              </a:rPr>
              <a:t>Kafka Topics</a:t>
            </a:r>
            <a:endParaRPr lang="en-US" sz="2650" dirty="0"/>
          </a:p>
        </p:txBody>
      </p:sp>
      <p:sp>
        <p:nvSpPr>
          <p:cNvPr id="6" name="Text 3"/>
          <p:cNvSpPr/>
          <p:nvPr/>
        </p:nvSpPr>
        <p:spPr>
          <a:xfrm>
            <a:off x="1142524" y="3632954"/>
            <a:ext cx="5801916"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heart_failure_input:</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Topic này tiếp nhận dữ liệu bệnh nhân mới, sẵn sàng cho việc xử lý real-time.</a:t>
            </a:r>
            <a:endParaRPr lang="en-US" sz="1750" dirty="0"/>
          </a:p>
        </p:txBody>
      </p:sp>
      <p:sp>
        <p:nvSpPr>
          <p:cNvPr id="7" name="Text 4"/>
          <p:cNvSpPr/>
          <p:nvPr/>
        </p:nvSpPr>
        <p:spPr>
          <a:xfrm>
            <a:off x="1142524" y="4438055"/>
            <a:ext cx="5801916"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heart_failure_predictions:</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 Sau khi xử lý và dự đoán, kết quả sẽ được ghi vào topic này để các thành phần khác tiêu thụ.</a:t>
            </a:r>
            <a:endParaRPr lang="en-US" sz="1750" dirty="0"/>
          </a:p>
        </p:txBody>
      </p:sp>
      <p:sp>
        <p:nvSpPr>
          <p:cNvPr id="8" name="Shape 5"/>
          <p:cNvSpPr/>
          <p:nvPr/>
        </p:nvSpPr>
        <p:spPr>
          <a:xfrm>
            <a:off x="7428548" y="2814280"/>
            <a:ext cx="6408063" cy="3128367"/>
          </a:xfrm>
          <a:prstGeom prst="roundRect">
            <a:avLst>
              <a:gd name="adj" fmla="val 4677"/>
            </a:avLst>
          </a:prstGeom>
          <a:solidFill>
            <a:srgbClr val="202733"/>
          </a:solidFill>
          <a:ln w="30480">
            <a:solidFill>
              <a:srgbClr val="585F6B"/>
            </a:solidFill>
            <a:prstDash val="solid"/>
          </a:ln>
        </p:spPr>
      </p:sp>
      <p:pic>
        <p:nvPicPr>
          <p:cNvPr id="9" name="Image 1" descr="preencoded.png"/>
          <p:cNvPicPr>
            <a:picLocks noChangeAspect="1"/>
          </p:cNvPicPr>
          <p:nvPr/>
        </p:nvPicPr>
        <p:blipFill>
          <a:blip r:embed="rId1"/>
          <a:stretch>
            <a:fillRect/>
          </a:stretch>
        </p:blipFill>
        <p:spPr>
          <a:xfrm>
            <a:off x="7398067" y="2814280"/>
            <a:ext cx="121920" cy="3128367"/>
          </a:xfrm>
          <a:prstGeom prst="rect">
            <a:avLst/>
          </a:prstGeom>
        </p:spPr>
      </p:pic>
      <p:sp>
        <p:nvSpPr>
          <p:cNvPr id="10" name="Text 6"/>
          <p:cNvSpPr/>
          <p:nvPr/>
        </p:nvSpPr>
        <p:spPr>
          <a:xfrm>
            <a:off x="7777282" y="3071574"/>
            <a:ext cx="3402330" cy="425291"/>
          </a:xfrm>
          <a:prstGeom prst="rect">
            <a:avLst/>
          </a:prstGeom>
          <a:noFill/>
        </p:spPr>
        <p:txBody>
          <a:bodyPr wrap="none" lIns="0" tIns="0" rIns="0" bIns="0" rtlCol="0" anchor="t"/>
          <a:lstStyle/>
          <a:p>
            <a:pPr marL="0" indent="0" algn="l">
              <a:lnSpc>
                <a:spcPts val="3300"/>
              </a:lnSpc>
              <a:buNone/>
            </a:pPr>
            <a:r>
              <a:rPr lang="en-US" sz="2650" dirty="0">
                <a:solidFill>
                  <a:srgbClr val="D6E5EF"/>
                </a:solidFill>
                <a:latin typeface="Roboto Slab" pitchFamily="34" charset="0"/>
                <a:ea typeface="Roboto Slab" pitchFamily="34" charset="-122"/>
                <a:cs typeface="Roboto Slab" pitchFamily="34" charset="-120"/>
              </a:rPr>
              <a:t>spark_streaming.py</a:t>
            </a:r>
            <a:endParaRPr lang="en-US" sz="2650" dirty="0"/>
          </a:p>
        </p:txBody>
      </p:sp>
      <p:sp>
        <p:nvSpPr>
          <p:cNvPr id="11" name="Text 7"/>
          <p:cNvSpPr/>
          <p:nvPr/>
        </p:nvSpPr>
        <p:spPr>
          <a:xfrm>
            <a:off x="7777282" y="3632954"/>
            <a:ext cx="5802035" cy="362903"/>
          </a:xfrm>
          <a:prstGeom prst="rect">
            <a:avLst/>
          </a:prstGeom>
          <a:noFill/>
        </p:spPr>
        <p:txBody>
          <a:bodyPr wrap="none" lIns="0" tIns="0" rIns="0" bIns="0" rtlCol="0" anchor="t"/>
          <a:lstStyle/>
          <a:p>
            <a:pPr marL="0" indent="0" algn="l">
              <a:lnSpc>
                <a:spcPts val="2850"/>
              </a:lnSpc>
              <a:buSzPct val="100000"/>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Liên tục đọc dữ liệu từ topic </a:t>
            </a: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heart_failure_input</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a:t>
            </a:r>
            <a:endParaRPr lang="en-US" sz="1750" dirty="0"/>
          </a:p>
        </p:txBody>
      </p:sp>
      <p:sp>
        <p:nvSpPr>
          <p:cNvPr id="12" name="Text 8"/>
          <p:cNvSpPr/>
          <p:nvPr/>
        </p:nvSpPr>
        <p:spPr>
          <a:xfrm>
            <a:off x="7777282" y="4075152"/>
            <a:ext cx="5802035"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Phân tích dữ liệu JSON thành các cột feature.</a:t>
            </a:r>
            <a:endParaRPr lang="en-US" sz="1750" dirty="0"/>
          </a:p>
        </p:txBody>
      </p:sp>
      <p:sp>
        <p:nvSpPr>
          <p:cNvPr id="13" name="Text 9"/>
          <p:cNvSpPr/>
          <p:nvPr/>
        </p:nvSpPr>
        <p:spPr>
          <a:xfrm>
            <a:off x="7777282" y="4517350"/>
            <a:ext cx="5802035"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Tải mô hình Spark ML đã được huấn luyện.</a:t>
            </a:r>
            <a:endParaRPr lang="en-US" sz="1750" dirty="0"/>
          </a:p>
        </p:txBody>
      </p:sp>
      <p:sp>
        <p:nvSpPr>
          <p:cNvPr id="14" name="Text 10"/>
          <p:cNvSpPr/>
          <p:nvPr/>
        </p:nvSpPr>
        <p:spPr>
          <a:xfrm>
            <a:off x="7777282" y="4959548"/>
            <a:ext cx="5802035" cy="725805"/>
          </a:xfrm>
          <a:prstGeom prst="rect">
            <a:avLst/>
          </a:prstGeom>
          <a:noFill/>
        </p:spPr>
        <p:txBody>
          <a:bodyPr wrap="square" lIns="0" tIns="0" rIns="0" bIns="0" rtlCol="0" anchor="t"/>
          <a:lstStyle/>
          <a:p>
            <a:pPr marL="0" indent="0" algn="l">
              <a:lnSpc>
                <a:spcPts val="2850"/>
              </a:lnSpc>
              <a:buSzPct val="100000"/>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Thực hiện dự đoán và ghi kết quả vào topic </a:t>
            </a:r>
            <a:r>
              <a:rPr lang="en-US" sz="1750" b="1" dirty="0">
                <a:solidFill>
                  <a:srgbClr val="D6E5EF"/>
                </a:solidFill>
                <a:latin typeface="Roboto" panose="02000000000000000000" pitchFamily="34" charset="0"/>
                <a:ea typeface="Roboto" panose="02000000000000000000" pitchFamily="34" charset="-122"/>
                <a:cs typeface="Roboto" panose="02000000000000000000" pitchFamily="34" charset="-120"/>
              </a:rPr>
              <a:t>heart_failure_predictions</a:t>
            </a: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a:t>
            </a:r>
            <a:endParaRPr lang="en-US" sz="1750" dirty="0"/>
          </a:p>
        </p:txBody>
      </p:sp>
      <p:sp>
        <p:nvSpPr>
          <p:cNvPr id="15" name="Text 11"/>
          <p:cNvSpPr/>
          <p:nvPr/>
        </p:nvSpPr>
        <p:spPr>
          <a:xfrm>
            <a:off x="793790" y="6197798"/>
            <a:ext cx="13042821" cy="1088708"/>
          </a:xfrm>
          <a:prstGeom prst="rect">
            <a:avLst/>
          </a:prstGeom>
          <a:noFill/>
        </p:spPr>
        <p:txBody>
          <a:bodyPr wrap="square" lIns="0" tIns="0" rIns="0" bIns="0" rtlCol="0" anchor="t"/>
          <a:lstStyle/>
          <a:p>
            <a:pPr marL="0" indent="0" algn="l">
              <a:lnSpc>
                <a:spcPts val="2850"/>
              </a:lnSpc>
              <a:buNone/>
            </a:pPr>
            <a:r>
              <a:rPr lang="en-US" sz="1750" dirty="0">
                <a:solidFill>
                  <a:srgbClr val="D6E5EF"/>
                </a:solidFill>
                <a:latin typeface="Roboto" panose="02000000000000000000" pitchFamily="34" charset="0"/>
                <a:ea typeface="Roboto" panose="02000000000000000000" pitchFamily="34" charset="-122"/>
                <a:cs typeface="Roboto" panose="02000000000000000000" pitchFamily="34" charset="-120"/>
              </a:rPr>
              <a:t>Trong giai đoạn online, dữ liệu bệnh nhân mới được đẩy vào Kafka dưới dạng streaming. Spark Streaming job sẽ đọc dữ liệu này, áp dụng mô hình đã huấn luyện để đưa ra dự đoán về nguy cơ tử vong, sau đó kết quả được gửi trở lại Kafka để phục vụ cho các ứng dụng trực quan hóa hoặc các hệ thống khác.</a:t>
            </a:r>
            <a:endParaRPr lang="en-US" sz="1750" dirty="0"/>
          </a:p>
        </p:txBody>
      </p:sp>
      <p:sp>
        <p:nvSpPr>
          <p:cNvPr id="16" name="Rectangles 15"/>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64106" y="364569"/>
            <a:ext cx="6356271" cy="414338"/>
          </a:xfrm>
          <a:prstGeom prst="rect">
            <a:avLst/>
          </a:prstGeom>
          <a:noFill/>
        </p:spPr>
        <p:txBody>
          <a:bodyPr wrap="none" lIns="0" tIns="0" rIns="0" bIns="0" rtlCol="0" anchor="t"/>
          <a:lstStyle/>
          <a:p>
            <a:pPr marL="0" indent="0" algn="l">
              <a:lnSpc>
                <a:spcPts val="3250"/>
              </a:lnSpc>
              <a:buNone/>
            </a:pPr>
            <a:r>
              <a:rPr lang="en-US" sz="2600" dirty="0">
                <a:solidFill>
                  <a:srgbClr val="76B9FF"/>
                </a:solidFill>
                <a:latin typeface="Roboto Slab" pitchFamily="34" charset="0"/>
                <a:ea typeface="Roboto Slab" pitchFamily="34" charset="-122"/>
                <a:cs typeface="Roboto Slab" pitchFamily="34" charset="-120"/>
              </a:rPr>
              <a:t>Mô phỏng luồng dữ liệu &amp; Trực quan hóa</a:t>
            </a:r>
            <a:endParaRPr lang="en-US" sz="2600" dirty="0"/>
          </a:p>
        </p:txBody>
      </p:sp>
      <p:pic>
        <p:nvPicPr>
          <p:cNvPr id="3" name="Image 0" descr="preencoded.png"/>
          <p:cNvPicPr>
            <a:picLocks noChangeAspect="1"/>
          </p:cNvPicPr>
          <p:nvPr/>
        </p:nvPicPr>
        <p:blipFill>
          <a:blip r:embed="rId1"/>
          <a:stretch>
            <a:fillRect/>
          </a:stretch>
        </p:blipFill>
        <p:spPr>
          <a:xfrm>
            <a:off x="464185" y="1127125"/>
            <a:ext cx="3413125" cy="3413125"/>
          </a:xfrm>
          <a:prstGeom prst="rect">
            <a:avLst/>
          </a:prstGeom>
        </p:spPr>
      </p:pic>
      <p:sp>
        <p:nvSpPr>
          <p:cNvPr id="4" name="Text 1"/>
          <p:cNvSpPr/>
          <p:nvPr/>
        </p:nvSpPr>
        <p:spPr>
          <a:xfrm>
            <a:off x="4236006" y="4329271"/>
            <a:ext cx="1988939" cy="248603"/>
          </a:xfrm>
          <a:prstGeom prst="rect">
            <a:avLst/>
          </a:prstGeom>
          <a:noFill/>
        </p:spPr>
        <p:txBody>
          <a:bodyPr wrap="none" lIns="0" tIns="0" rIns="0" bIns="0" rtlCol="0" anchor="t"/>
          <a:lstStyle/>
          <a:p>
            <a:pPr marL="0" indent="0" algn="l">
              <a:lnSpc>
                <a:spcPts val="1950"/>
              </a:lnSpc>
              <a:buNone/>
            </a:pPr>
            <a:r>
              <a:rPr lang="en-US" sz="1550" dirty="0">
                <a:solidFill>
                  <a:srgbClr val="76B9FF"/>
                </a:solidFill>
                <a:latin typeface="Roboto Slab" pitchFamily="34" charset="0"/>
                <a:ea typeface="Roboto Slab" pitchFamily="34" charset="-122"/>
                <a:cs typeface="Roboto Slab" pitchFamily="34" charset="-120"/>
              </a:rPr>
              <a:t>stream_simulator.py</a:t>
            </a:r>
            <a:endParaRPr lang="en-US" sz="1550" dirty="0"/>
          </a:p>
        </p:txBody>
      </p:sp>
      <p:sp>
        <p:nvSpPr>
          <p:cNvPr id="5" name="Text 2"/>
          <p:cNvSpPr/>
          <p:nvPr/>
        </p:nvSpPr>
        <p:spPr>
          <a:xfrm>
            <a:off x="463550" y="4888230"/>
            <a:ext cx="6356985" cy="643890"/>
          </a:xfrm>
          <a:prstGeom prst="rect">
            <a:avLst/>
          </a:prstGeom>
          <a:noFill/>
        </p:spPr>
        <p:txBody>
          <a:bodyPr wrap="square" lIns="0" tIns="0" rIns="0" bIns="0" rtlCol="0" anchor="t"/>
          <a:lstStyle/>
          <a:p>
            <a:pPr marL="0" indent="0" algn="r">
              <a:lnSpc>
                <a:spcPct val="100000"/>
              </a:lnSpc>
              <a:buNone/>
            </a:pP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Để kiểm tra và minh họa hệ thống, script này đóng vai trò là nguồn dữ liệu real-time. Nó đọc dữ liệu từ file </a:t>
            </a:r>
            <a:r>
              <a:rPr lang="en-US" sz="2400"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rPr>
              <a:t>stream_data.csv</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 và gửi từng dòng dữ liệu vào Kafka topic </a:t>
            </a:r>
            <a:r>
              <a:rPr lang="en-US" sz="2400" b="1" dirty="0">
                <a:solidFill>
                  <a:srgbClr val="D6E5EF"/>
                </a:solidFill>
                <a:latin typeface="Roboto" panose="02000000000000000000" pitchFamily="34" charset="0"/>
                <a:ea typeface="Roboto" panose="02000000000000000000" pitchFamily="34" charset="-122"/>
                <a:cs typeface="Roboto" panose="02000000000000000000" pitchFamily="34" charset="-120"/>
              </a:rPr>
              <a:t>heart_failure_input</a:t>
            </a:r>
            <a:r>
              <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rPr>
              <a:t> với một khoảng thời gian trễ nhất định, mô phỏng luồng dữ liệu y tế thực tế.</a:t>
            </a:r>
            <a:endParaRPr lang="en-US" sz="24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pic>
        <p:nvPicPr>
          <p:cNvPr id="6" name="Image 1" descr="preencoded.png"/>
          <p:cNvPicPr>
            <a:picLocks noChangeAspect="1"/>
          </p:cNvPicPr>
          <p:nvPr/>
        </p:nvPicPr>
        <p:blipFill>
          <a:blip r:embed="rId2"/>
          <a:stretch>
            <a:fillRect/>
          </a:stretch>
        </p:blipFill>
        <p:spPr>
          <a:xfrm>
            <a:off x="10722610" y="1127125"/>
            <a:ext cx="3451860" cy="3451860"/>
          </a:xfrm>
          <a:prstGeom prst="rect">
            <a:avLst/>
          </a:prstGeom>
        </p:spPr>
      </p:pic>
      <p:sp>
        <p:nvSpPr>
          <p:cNvPr id="7" name="Text 3"/>
          <p:cNvSpPr/>
          <p:nvPr/>
        </p:nvSpPr>
        <p:spPr>
          <a:xfrm>
            <a:off x="7598807" y="4329906"/>
            <a:ext cx="2542103" cy="248603"/>
          </a:xfrm>
          <a:prstGeom prst="rect">
            <a:avLst/>
          </a:prstGeom>
          <a:noFill/>
        </p:spPr>
        <p:txBody>
          <a:bodyPr wrap="none" lIns="0" tIns="0" rIns="0" bIns="0" rtlCol="0" anchor="t"/>
          <a:lstStyle/>
          <a:p>
            <a:pPr marL="0" indent="0" algn="l">
              <a:lnSpc>
                <a:spcPts val="1950"/>
              </a:lnSpc>
              <a:buNone/>
            </a:pPr>
            <a:r>
              <a:rPr lang="en-US" sz="1550" dirty="0">
                <a:solidFill>
                  <a:srgbClr val="76B9FF"/>
                </a:solidFill>
                <a:latin typeface="Roboto Slab" pitchFamily="34" charset="0"/>
                <a:ea typeface="Roboto Slab" pitchFamily="34" charset="-122"/>
                <a:cs typeface="Roboto Slab" pitchFamily="34" charset="-120"/>
              </a:rPr>
              <a:t>visualization_consumer.py</a:t>
            </a:r>
            <a:endParaRPr lang="en-US" sz="1550" dirty="0"/>
          </a:p>
        </p:txBody>
      </p:sp>
      <p:sp>
        <p:nvSpPr>
          <p:cNvPr id="8" name="Text 4"/>
          <p:cNvSpPr/>
          <p:nvPr/>
        </p:nvSpPr>
        <p:spPr>
          <a:xfrm>
            <a:off x="7484507" y="8346400"/>
            <a:ext cx="6689408" cy="424339"/>
          </a:xfrm>
          <a:prstGeom prst="rect">
            <a:avLst/>
          </a:prstGeom>
          <a:noFill/>
        </p:spPr>
        <p:txBody>
          <a:bodyPr wrap="square" lIns="0" tIns="0" rIns="0" bIns="0" rtlCol="0" anchor="t"/>
          <a:lstStyle/>
          <a:p>
            <a:pPr marL="0" indent="0" algn="l">
              <a:lnSpc>
                <a:spcPts val="1650"/>
              </a:lnSpc>
              <a:buNone/>
            </a:pP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Script này liên tục đọc kết quả dự đoán từ Kafka topic </a:t>
            </a: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heart_failure_predictions</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Dữ liệu nhận được sẽ được dùng để vẽ các biểu đồ real-time, bao gồm:</a:t>
            </a:r>
            <a:endParaRPr lang="en-US" sz="1000" dirty="0"/>
          </a:p>
        </p:txBody>
      </p:sp>
      <p:sp>
        <p:nvSpPr>
          <p:cNvPr id="10" name="Text 6"/>
          <p:cNvSpPr/>
          <p:nvPr/>
        </p:nvSpPr>
        <p:spPr>
          <a:xfrm>
            <a:off x="7484507" y="9148524"/>
            <a:ext cx="6689408" cy="212169"/>
          </a:xfrm>
          <a:prstGeom prst="rect">
            <a:avLst/>
          </a:prstGeom>
          <a:noFill/>
        </p:spPr>
        <p:txBody>
          <a:bodyPr wrap="none" lIns="0" tIns="0" rIns="0" bIns="0" rtlCol="0" anchor="t"/>
          <a:lstStyle/>
          <a:p>
            <a:pPr marL="0" indent="0" algn="l">
              <a:lnSpc>
                <a:spcPts val="1650"/>
              </a:lnSpc>
              <a:buSzPct val="100000"/>
              <a:buNone/>
            </a:pPr>
            <a:r>
              <a:rPr lang="en-US" sz="1000" b="1" dirty="0">
                <a:solidFill>
                  <a:srgbClr val="D6E5EF"/>
                </a:solidFill>
                <a:latin typeface="Roboto" panose="02000000000000000000" pitchFamily="34" charset="0"/>
                <a:ea typeface="Roboto" panose="02000000000000000000" pitchFamily="34" charset="-122"/>
                <a:cs typeface="Roboto" panose="02000000000000000000" pitchFamily="34" charset="-120"/>
              </a:rPr>
              <a:t>Probability over time:</a:t>
            </a:r>
            <a:r>
              <a:rPr lang="en-US" sz="1000" dirty="0">
                <a:solidFill>
                  <a:srgbClr val="D6E5EF"/>
                </a:solidFill>
                <a:latin typeface="Roboto" panose="02000000000000000000" pitchFamily="34" charset="0"/>
                <a:ea typeface="Roboto" panose="02000000000000000000" pitchFamily="34" charset="-122"/>
                <a:cs typeface="Roboto" panose="02000000000000000000" pitchFamily="34" charset="-120"/>
              </a:rPr>
              <a:t> Biểu đồ thể hiện xác suất tử vong của bệnh nhân theo thời gian.</a:t>
            </a:r>
            <a:endParaRPr lang="en-US" sz="1000" dirty="0"/>
          </a:p>
        </p:txBody>
      </p:sp>
      <p:sp>
        <p:nvSpPr>
          <p:cNvPr id="16" name="Rectangles 15"/>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
        <p:nvSpPr>
          <p:cNvPr id="9" name="Text 5"/>
          <p:cNvSpPr/>
          <p:nvPr/>
        </p:nvSpPr>
        <p:spPr>
          <a:xfrm>
            <a:off x="7599045" y="5008245"/>
            <a:ext cx="6527165" cy="403225"/>
          </a:xfrm>
          <a:prstGeom prst="rect">
            <a:avLst/>
          </a:prstGeom>
          <a:noFill/>
        </p:spPr>
        <p:txBody>
          <a:bodyPr wrap="square" lIns="0" tIns="0" rIns="0" bIns="0" rtlCol="0" anchor="t"/>
          <a:lstStyle/>
          <a:p>
            <a:pPr marL="0" indent="0" algn="r">
              <a:lnSpc>
                <a:spcPct val="100000"/>
              </a:lnSpc>
              <a:buSzPct val="100000"/>
              <a:buNone/>
            </a:pPr>
            <a:r>
              <a:rPr lang="en-US" altLang="en-US" sz="2400" dirty="0">
                <a:solidFill>
                  <a:schemeClr val="bg1"/>
                </a:solidFill>
              </a:rPr>
              <a:t>Script này liên tục </a:t>
            </a:r>
            <a:r>
              <a:rPr lang="" altLang="en-US" sz="2400" dirty="0">
                <a:solidFill>
                  <a:schemeClr val="bg1"/>
                </a:solidFill>
              </a:rPr>
              <a:t>đ</a:t>
            </a:r>
            <a:r>
              <a:rPr lang="en-US" altLang="en-US" sz="2400" dirty="0">
                <a:solidFill>
                  <a:schemeClr val="bg1"/>
                </a:solidFill>
              </a:rPr>
              <a:t>ọc kết quả dự </a:t>
            </a:r>
            <a:r>
              <a:rPr lang="" altLang="en-US" sz="2400" dirty="0">
                <a:solidFill>
                  <a:schemeClr val="bg1"/>
                </a:solidFill>
              </a:rPr>
              <a:t>đ</a:t>
            </a:r>
            <a:r>
              <a:rPr lang="en-US" altLang="en-US" sz="2400" dirty="0">
                <a:solidFill>
                  <a:schemeClr val="bg1"/>
                </a:solidFill>
              </a:rPr>
              <a:t>oán từ Kafka topic heart_failure_predictions. Dữ liệu nhận </a:t>
            </a:r>
            <a:r>
              <a:rPr lang="" altLang="en-US" sz="2400" dirty="0">
                <a:solidFill>
                  <a:schemeClr val="bg1"/>
                </a:solidFill>
              </a:rPr>
              <a:t>đư</a:t>
            </a:r>
            <a:r>
              <a:rPr lang="en-US" altLang="en-US" sz="2400" dirty="0">
                <a:solidFill>
                  <a:schemeClr val="bg1"/>
                </a:solidFill>
              </a:rPr>
              <a:t>ợc sẽ </a:t>
            </a:r>
            <a:r>
              <a:rPr lang="" altLang="en-US" sz="2400" dirty="0">
                <a:solidFill>
                  <a:schemeClr val="bg1"/>
                </a:solidFill>
              </a:rPr>
              <a:t>đư</a:t>
            </a:r>
            <a:r>
              <a:rPr lang="en-US" altLang="en-US" sz="2400" dirty="0">
                <a:solidFill>
                  <a:schemeClr val="bg1"/>
                </a:solidFill>
              </a:rPr>
              <a:t>ợc dùng </a:t>
            </a:r>
            <a:r>
              <a:rPr lang="" altLang="en-US" sz="2400" dirty="0">
                <a:solidFill>
                  <a:schemeClr val="bg1"/>
                </a:solidFill>
              </a:rPr>
              <a:t>đ</a:t>
            </a:r>
            <a:r>
              <a:rPr lang="en-US" altLang="en-US" sz="2400" dirty="0">
                <a:solidFill>
                  <a:schemeClr val="bg1"/>
                </a:solidFill>
              </a:rPr>
              <a:t>ể vẽ các biểu </a:t>
            </a:r>
            <a:r>
              <a:rPr lang="" altLang="en-US" sz="2400" dirty="0">
                <a:solidFill>
                  <a:schemeClr val="bg1"/>
                </a:solidFill>
              </a:rPr>
              <a:t>đ</a:t>
            </a:r>
            <a:r>
              <a:rPr lang="en-US" altLang="en-US" sz="2400" dirty="0">
                <a:solidFill>
                  <a:schemeClr val="bg1"/>
                </a:solidFill>
              </a:rPr>
              <a:t>ồ real-time, bao gồm:</a:t>
            </a:r>
            <a:endParaRPr lang="en-US" altLang="en-US" sz="2400" dirty="0">
              <a:solidFill>
                <a:schemeClr val="bg1"/>
              </a:solidFill>
            </a:endParaRPr>
          </a:p>
          <a:p>
            <a:pPr marL="0" indent="0" algn="r">
              <a:lnSpc>
                <a:spcPct val="100000"/>
              </a:lnSpc>
              <a:buSzPct val="100000"/>
              <a:buNone/>
            </a:pPr>
            <a:r>
              <a:rPr lang="en-US" altLang="en-US" sz="2400" dirty="0">
                <a:solidFill>
                  <a:schemeClr val="bg1"/>
                </a:solidFill>
              </a:rPr>
              <a:t>Predicted vs Actual: So sánh số l</a:t>
            </a:r>
            <a:r>
              <a:rPr lang="" altLang="en-US" sz="2400" dirty="0">
                <a:solidFill>
                  <a:schemeClr val="bg1"/>
                </a:solidFill>
              </a:rPr>
              <a:t>ư</a:t>
            </a:r>
            <a:r>
              <a:rPr lang="en-US" altLang="en-US" sz="2400" dirty="0">
                <a:solidFill>
                  <a:schemeClr val="bg1"/>
                </a:solidFill>
              </a:rPr>
              <a:t>ợng ca tử vong </a:t>
            </a:r>
            <a:r>
              <a:rPr lang="" altLang="en-US" sz="2400" dirty="0">
                <a:solidFill>
                  <a:schemeClr val="bg1"/>
                </a:solidFill>
              </a:rPr>
              <a:t>đư</a:t>
            </a:r>
            <a:r>
              <a:rPr lang="en-US" altLang="en-US" sz="2400" dirty="0">
                <a:solidFill>
                  <a:schemeClr val="bg1"/>
                </a:solidFill>
              </a:rPr>
              <a:t>ợc dự </a:t>
            </a:r>
            <a:r>
              <a:rPr lang="" altLang="en-US" sz="2400" dirty="0">
                <a:solidFill>
                  <a:schemeClr val="bg1"/>
                </a:solidFill>
              </a:rPr>
              <a:t>đ</a:t>
            </a:r>
            <a:r>
              <a:rPr lang="en-US" altLang="en-US" sz="2400" dirty="0">
                <a:solidFill>
                  <a:schemeClr val="bg1"/>
                </a:solidFill>
              </a:rPr>
              <a:t>oán và thực tế.</a:t>
            </a:r>
            <a:endParaRPr lang="en-US" altLang="en-US" sz="2400" dirty="0">
              <a:solidFill>
                <a:schemeClr val="bg1"/>
              </a:solidFill>
            </a:endParaRPr>
          </a:p>
          <a:p>
            <a:pPr marL="0" indent="0" algn="r">
              <a:lnSpc>
                <a:spcPct val="100000"/>
              </a:lnSpc>
              <a:buSzPct val="100000"/>
              <a:buNone/>
            </a:pPr>
            <a:r>
              <a:rPr lang="en-US" altLang="en-US" sz="2400" dirty="0">
                <a:solidFill>
                  <a:schemeClr val="bg1"/>
                </a:solidFill>
              </a:rPr>
              <a:t>Probability over time: Biểu </a:t>
            </a:r>
            <a:r>
              <a:rPr lang="" altLang="en-US" sz="2400" dirty="0">
                <a:solidFill>
                  <a:schemeClr val="bg1"/>
                </a:solidFill>
              </a:rPr>
              <a:t>đ</a:t>
            </a:r>
            <a:r>
              <a:rPr lang="en-US" altLang="en-US" sz="2400" dirty="0">
                <a:solidFill>
                  <a:schemeClr val="bg1"/>
                </a:solidFill>
              </a:rPr>
              <a:t>ồ thể hiện xác suất tử vong của bệnh nhân theo thời gian.</a:t>
            </a:r>
            <a:endParaRPr lang="en-US" altLang="en-US" sz="24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489" y="530066"/>
            <a:ext cx="5483900" cy="602218"/>
          </a:xfrm>
          <a:prstGeom prst="rect">
            <a:avLst/>
          </a:prstGeom>
          <a:noFill/>
        </p:spPr>
        <p:txBody>
          <a:bodyPr wrap="none" lIns="0" tIns="0" rIns="0" bIns="0" rtlCol="0" anchor="t"/>
          <a:lstStyle/>
          <a:p>
            <a:pPr marL="0" indent="0" algn="l">
              <a:lnSpc>
                <a:spcPts val="4700"/>
              </a:lnSpc>
              <a:buNone/>
            </a:pPr>
            <a:r>
              <a:rPr lang="en-US" sz="3750" dirty="0">
                <a:solidFill>
                  <a:srgbClr val="76B9FF"/>
                </a:solidFill>
                <a:latin typeface="Roboto Slab" pitchFamily="34" charset="0"/>
                <a:ea typeface="Roboto Slab" pitchFamily="34" charset="-122"/>
                <a:cs typeface="Roboto Slab" pitchFamily="34" charset="-120"/>
              </a:rPr>
              <a:t>Airflow DAG &amp; Điều phối</a:t>
            </a:r>
            <a:endParaRPr lang="en-US" sz="3750" dirty="0"/>
          </a:p>
        </p:txBody>
      </p:sp>
      <p:sp>
        <p:nvSpPr>
          <p:cNvPr id="3" name="Text 1"/>
          <p:cNvSpPr/>
          <p:nvPr/>
        </p:nvSpPr>
        <p:spPr>
          <a:xfrm>
            <a:off x="674489" y="1517690"/>
            <a:ext cx="13281422" cy="616744"/>
          </a:xfrm>
          <a:prstGeom prst="rect">
            <a:avLst/>
          </a:prstGeom>
          <a:noFill/>
        </p:spPr>
        <p:txBody>
          <a:bodyPr wrap="square" lIns="0" tIns="0" rIns="0" bIns="0" rtlCol="0" anchor="t"/>
          <a:lstStyle/>
          <a:p>
            <a:pPr marL="0" indent="0" algn="l">
              <a:lnSpc>
                <a:spcPts val="2400"/>
              </a:lnSpc>
              <a:buNone/>
            </a:pP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Apache Airflow đóng vai trò trung tâm trong việc điều phối toàn bộ quy trình dự đoán suy tim, đảm bảo các tác vụ được thực hiện một cách tự động và có thể quản lý được.</a:t>
            </a:r>
            <a:endParaRPr lang="en-US" sz="1500" dirty="0"/>
          </a:p>
        </p:txBody>
      </p:sp>
      <p:sp>
        <p:nvSpPr>
          <p:cNvPr id="4" name="Text 2"/>
          <p:cNvSpPr/>
          <p:nvPr>
            <p:custDataLst>
              <p:tags r:id="rId1"/>
            </p:custDataLst>
          </p:nvPr>
        </p:nvSpPr>
        <p:spPr>
          <a:xfrm>
            <a:off x="674489" y="2351246"/>
            <a:ext cx="192643" cy="240863"/>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Slab Light" pitchFamily="34" charset="0"/>
                <a:ea typeface="Roboto Slab Light" pitchFamily="34" charset="-122"/>
                <a:cs typeface="Roboto Slab Light" pitchFamily="34" charset="-120"/>
              </a:rPr>
              <a:t>01</a:t>
            </a:r>
            <a:endParaRPr lang="en-US" sz="1500" dirty="0"/>
          </a:p>
        </p:txBody>
      </p:sp>
      <p:pic>
        <p:nvPicPr>
          <p:cNvPr id="5" name="Image 0" descr="preencoded.png"/>
          <p:cNvPicPr>
            <a:picLocks noChangeAspect="1"/>
          </p:cNvPicPr>
          <p:nvPr>
            <p:custDataLst>
              <p:tags r:id="rId2"/>
            </p:custDataLst>
          </p:nvPr>
        </p:nvPicPr>
        <p:blipFill>
          <a:blip r:embed="rId3"/>
          <a:stretch>
            <a:fillRect/>
          </a:stretch>
        </p:blipFill>
        <p:spPr>
          <a:xfrm>
            <a:off x="674489" y="2655808"/>
            <a:ext cx="6544389" cy="22860"/>
          </a:xfrm>
          <a:prstGeom prst="rect">
            <a:avLst/>
          </a:prstGeom>
        </p:spPr>
      </p:pic>
      <p:sp>
        <p:nvSpPr>
          <p:cNvPr id="6" name="Text 3"/>
          <p:cNvSpPr/>
          <p:nvPr>
            <p:custDataLst>
              <p:tags r:id="rId4"/>
            </p:custDataLst>
          </p:nvPr>
        </p:nvSpPr>
        <p:spPr>
          <a:xfrm>
            <a:off x="674489" y="2797850"/>
            <a:ext cx="2890957" cy="361355"/>
          </a:xfrm>
          <a:prstGeom prst="rect">
            <a:avLst/>
          </a:prstGeom>
          <a:noFill/>
        </p:spPr>
        <p:txBody>
          <a:bodyPr wrap="none" lIns="0" tIns="0" rIns="0" bIns="0" rtlCol="0" anchor="t"/>
          <a:lstStyle/>
          <a:p>
            <a:pPr marL="0" indent="0" algn="l">
              <a:lnSpc>
                <a:spcPts val="2800"/>
              </a:lnSpc>
              <a:buNone/>
            </a:pPr>
            <a:r>
              <a:rPr lang="en-US" sz="2250" dirty="0">
                <a:solidFill>
                  <a:srgbClr val="D6E5EF"/>
                </a:solidFill>
                <a:latin typeface="Roboto Slab" pitchFamily="34" charset="0"/>
                <a:ea typeface="Roboto Slab" pitchFamily="34" charset="-122"/>
                <a:cs typeface="Roboto Slab" pitchFamily="34" charset="-120"/>
              </a:rPr>
              <a:t>Khởi động Kafka</a:t>
            </a:r>
            <a:endParaRPr lang="en-US" sz="2250" dirty="0"/>
          </a:p>
        </p:txBody>
      </p:sp>
      <p:sp>
        <p:nvSpPr>
          <p:cNvPr id="7" name="Text 4"/>
          <p:cNvSpPr/>
          <p:nvPr>
            <p:custDataLst>
              <p:tags r:id="rId5"/>
            </p:custDataLst>
          </p:nvPr>
        </p:nvSpPr>
        <p:spPr>
          <a:xfrm>
            <a:off x="674489" y="3274814"/>
            <a:ext cx="6544389" cy="308372"/>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Đảm bảo Kafka sẵn sàng nhận và gửi dữ liệu.</a:t>
            </a:r>
            <a:endParaRPr lang="en-US" sz="1500" dirty="0"/>
          </a:p>
        </p:txBody>
      </p:sp>
      <p:sp>
        <p:nvSpPr>
          <p:cNvPr id="8" name="Text 5"/>
          <p:cNvSpPr/>
          <p:nvPr>
            <p:custDataLst>
              <p:tags r:id="rId6"/>
            </p:custDataLst>
          </p:nvPr>
        </p:nvSpPr>
        <p:spPr>
          <a:xfrm>
            <a:off x="7411522" y="2351246"/>
            <a:ext cx="192643" cy="240863"/>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Slab Light" pitchFamily="34" charset="0"/>
                <a:ea typeface="Roboto Slab Light" pitchFamily="34" charset="-122"/>
                <a:cs typeface="Roboto Slab Light" pitchFamily="34" charset="-120"/>
              </a:rPr>
              <a:t>02</a:t>
            </a:r>
            <a:endParaRPr lang="en-US" sz="1500" dirty="0"/>
          </a:p>
        </p:txBody>
      </p:sp>
      <p:pic>
        <p:nvPicPr>
          <p:cNvPr id="9" name="Image 1" descr="preencoded.png"/>
          <p:cNvPicPr>
            <a:picLocks noChangeAspect="1"/>
          </p:cNvPicPr>
          <p:nvPr>
            <p:custDataLst>
              <p:tags r:id="rId7"/>
            </p:custDataLst>
          </p:nvPr>
        </p:nvPicPr>
        <p:blipFill>
          <a:blip r:embed="rId3"/>
          <a:stretch>
            <a:fillRect/>
          </a:stretch>
        </p:blipFill>
        <p:spPr>
          <a:xfrm>
            <a:off x="7411522" y="2655808"/>
            <a:ext cx="6544389" cy="22860"/>
          </a:xfrm>
          <a:prstGeom prst="rect">
            <a:avLst/>
          </a:prstGeom>
        </p:spPr>
      </p:pic>
      <p:sp>
        <p:nvSpPr>
          <p:cNvPr id="10" name="Text 6"/>
          <p:cNvSpPr/>
          <p:nvPr>
            <p:custDataLst>
              <p:tags r:id="rId8"/>
            </p:custDataLst>
          </p:nvPr>
        </p:nvSpPr>
        <p:spPr>
          <a:xfrm>
            <a:off x="7411522" y="2797850"/>
            <a:ext cx="2890957" cy="361355"/>
          </a:xfrm>
          <a:prstGeom prst="rect">
            <a:avLst/>
          </a:prstGeom>
          <a:noFill/>
        </p:spPr>
        <p:txBody>
          <a:bodyPr wrap="none" lIns="0" tIns="0" rIns="0" bIns="0" rtlCol="0" anchor="t"/>
          <a:lstStyle/>
          <a:p>
            <a:pPr marL="0" indent="0" algn="l">
              <a:lnSpc>
                <a:spcPts val="2800"/>
              </a:lnSpc>
              <a:buNone/>
            </a:pPr>
            <a:r>
              <a:rPr lang="en-US" sz="2250" dirty="0">
                <a:solidFill>
                  <a:srgbClr val="D6E5EF"/>
                </a:solidFill>
                <a:latin typeface="Roboto Slab" pitchFamily="34" charset="0"/>
                <a:ea typeface="Roboto Slab" pitchFamily="34" charset="-122"/>
                <a:cs typeface="Roboto Slab" pitchFamily="34" charset="-120"/>
              </a:rPr>
              <a:t>Tạo Kafka Topics</a:t>
            </a:r>
            <a:endParaRPr lang="en-US" sz="2250" dirty="0"/>
          </a:p>
        </p:txBody>
      </p:sp>
      <p:sp>
        <p:nvSpPr>
          <p:cNvPr id="11" name="Text 7"/>
          <p:cNvSpPr/>
          <p:nvPr>
            <p:custDataLst>
              <p:tags r:id="rId9"/>
            </p:custDataLst>
          </p:nvPr>
        </p:nvSpPr>
        <p:spPr>
          <a:xfrm>
            <a:off x="7411522" y="3274814"/>
            <a:ext cx="6544389" cy="308372"/>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Thiết lập các topic đầu vào và đầu ra cần thiết.</a:t>
            </a:r>
            <a:endParaRPr lang="en-US" sz="1500" dirty="0"/>
          </a:p>
        </p:txBody>
      </p:sp>
      <p:sp>
        <p:nvSpPr>
          <p:cNvPr id="12" name="Text 8"/>
          <p:cNvSpPr/>
          <p:nvPr>
            <p:custDataLst>
              <p:tags r:id="rId10"/>
            </p:custDataLst>
          </p:nvPr>
        </p:nvSpPr>
        <p:spPr>
          <a:xfrm>
            <a:off x="674489" y="3920371"/>
            <a:ext cx="192643" cy="240863"/>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Slab Light" pitchFamily="34" charset="0"/>
                <a:ea typeface="Roboto Slab Light" pitchFamily="34" charset="-122"/>
                <a:cs typeface="Roboto Slab Light" pitchFamily="34" charset="-120"/>
              </a:rPr>
              <a:t>03</a:t>
            </a:r>
            <a:endParaRPr lang="en-US" sz="1500" dirty="0"/>
          </a:p>
        </p:txBody>
      </p:sp>
      <p:pic>
        <p:nvPicPr>
          <p:cNvPr id="13" name="Image 2" descr="preencoded.png"/>
          <p:cNvPicPr>
            <a:picLocks noChangeAspect="1"/>
          </p:cNvPicPr>
          <p:nvPr>
            <p:custDataLst>
              <p:tags r:id="rId11"/>
            </p:custDataLst>
          </p:nvPr>
        </p:nvPicPr>
        <p:blipFill>
          <a:blip r:embed="rId3"/>
          <a:stretch>
            <a:fillRect/>
          </a:stretch>
        </p:blipFill>
        <p:spPr>
          <a:xfrm>
            <a:off x="674489" y="4205645"/>
            <a:ext cx="6544389" cy="22860"/>
          </a:xfrm>
          <a:prstGeom prst="rect">
            <a:avLst/>
          </a:prstGeom>
        </p:spPr>
      </p:pic>
      <p:sp>
        <p:nvSpPr>
          <p:cNvPr id="14" name="Text 9"/>
          <p:cNvSpPr/>
          <p:nvPr>
            <p:custDataLst>
              <p:tags r:id="rId12"/>
            </p:custDataLst>
          </p:nvPr>
        </p:nvSpPr>
        <p:spPr>
          <a:xfrm>
            <a:off x="674489" y="4366974"/>
            <a:ext cx="2890957" cy="361355"/>
          </a:xfrm>
          <a:prstGeom prst="rect">
            <a:avLst/>
          </a:prstGeom>
          <a:noFill/>
        </p:spPr>
        <p:txBody>
          <a:bodyPr wrap="none" lIns="0" tIns="0" rIns="0" bIns="0" rtlCol="0" anchor="t"/>
          <a:lstStyle/>
          <a:p>
            <a:pPr marL="0" indent="0" algn="l">
              <a:lnSpc>
                <a:spcPts val="2800"/>
              </a:lnSpc>
              <a:buNone/>
            </a:pPr>
            <a:r>
              <a:rPr lang="en-US" sz="2250" dirty="0">
                <a:solidFill>
                  <a:srgbClr val="D6E5EF"/>
                </a:solidFill>
                <a:latin typeface="Roboto Slab" pitchFamily="34" charset="0"/>
                <a:ea typeface="Roboto Slab" pitchFamily="34" charset="-122"/>
                <a:cs typeface="Roboto Slab" pitchFamily="34" charset="-120"/>
              </a:rPr>
              <a:t>Chia dữ liệu</a:t>
            </a:r>
            <a:endParaRPr lang="en-US" sz="2250" dirty="0"/>
          </a:p>
        </p:txBody>
      </p:sp>
      <p:sp>
        <p:nvSpPr>
          <p:cNvPr id="15" name="Text 10"/>
          <p:cNvSpPr/>
          <p:nvPr>
            <p:custDataLst>
              <p:tags r:id="rId13"/>
            </p:custDataLst>
          </p:nvPr>
        </p:nvSpPr>
        <p:spPr>
          <a:xfrm>
            <a:off x="674489" y="4843939"/>
            <a:ext cx="6544389" cy="308372"/>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Thực hiện bước tiền xử lý để tách dữ liệu huấn luyện và streaming.</a:t>
            </a:r>
            <a:endParaRPr lang="en-US" sz="1500" dirty="0"/>
          </a:p>
        </p:txBody>
      </p:sp>
      <p:sp>
        <p:nvSpPr>
          <p:cNvPr id="16" name="Text 11"/>
          <p:cNvSpPr/>
          <p:nvPr>
            <p:custDataLst>
              <p:tags r:id="rId14"/>
            </p:custDataLst>
          </p:nvPr>
        </p:nvSpPr>
        <p:spPr>
          <a:xfrm>
            <a:off x="7411522" y="3920371"/>
            <a:ext cx="192643" cy="240863"/>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Slab Light" pitchFamily="34" charset="0"/>
                <a:ea typeface="Roboto Slab Light" pitchFamily="34" charset="-122"/>
                <a:cs typeface="Roboto Slab Light" pitchFamily="34" charset="-120"/>
              </a:rPr>
              <a:t>04</a:t>
            </a:r>
            <a:endParaRPr lang="en-US" sz="1500" dirty="0"/>
          </a:p>
        </p:txBody>
      </p:sp>
      <p:pic>
        <p:nvPicPr>
          <p:cNvPr id="17" name="Image 3" descr="preencoded.png"/>
          <p:cNvPicPr>
            <a:picLocks noChangeAspect="1"/>
          </p:cNvPicPr>
          <p:nvPr>
            <p:custDataLst>
              <p:tags r:id="rId15"/>
            </p:custDataLst>
          </p:nvPr>
        </p:nvPicPr>
        <p:blipFill>
          <a:blip r:embed="rId3"/>
          <a:stretch>
            <a:fillRect/>
          </a:stretch>
        </p:blipFill>
        <p:spPr>
          <a:xfrm>
            <a:off x="7411522" y="4205645"/>
            <a:ext cx="6544389" cy="22860"/>
          </a:xfrm>
          <a:prstGeom prst="rect">
            <a:avLst/>
          </a:prstGeom>
        </p:spPr>
      </p:pic>
      <p:sp>
        <p:nvSpPr>
          <p:cNvPr id="18" name="Text 12"/>
          <p:cNvSpPr/>
          <p:nvPr>
            <p:custDataLst>
              <p:tags r:id="rId16"/>
            </p:custDataLst>
          </p:nvPr>
        </p:nvSpPr>
        <p:spPr>
          <a:xfrm>
            <a:off x="7411522" y="4366974"/>
            <a:ext cx="2890957" cy="361355"/>
          </a:xfrm>
          <a:prstGeom prst="rect">
            <a:avLst/>
          </a:prstGeom>
          <a:noFill/>
        </p:spPr>
        <p:txBody>
          <a:bodyPr wrap="none" lIns="0" tIns="0" rIns="0" bIns="0" rtlCol="0" anchor="t"/>
          <a:lstStyle/>
          <a:p>
            <a:pPr marL="0" indent="0" algn="l">
              <a:lnSpc>
                <a:spcPts val="2800"/>
              </a:lnSpc>
              <a:buNone/>
            </a:pPr>
            <a:r>
              <a:rPr lang="en-US" sz="2250" dirty="0">
                <a:solidFill>
                  <a:srgbClr val="D6E5EF"/>
                </a:solidFill>
                <a:latin typeface="Roboto Slab" pitchFamily="34" charset="0"/>
                <a:ea typeface="Roboto Slab" pitchFamily="34" charset="-122"/>
                <a:cs typeface="Roboto Slab" pitchFamily="34" charset="-120"/>
              </a:rPr>
              <a:t>Huấn luyện mô hình</a:t>
            </a:r>
            <a:endParaRPr lang="en-US" sz="2250" dirty="0"/>
          </a:p>
        </p:txBody>
      </p:sp>
      <p:sp>
        <p:nvSpPr>
          <p:cNvPr id="19" name="Text 13"/>
          <p:cNvSpPr/>
          <p:nvPr>
            <p:custDataLst>
              <p:tags r:id="rId17"/>
            </p:custDataLst>
          </p:nvPr>
        </p:nvSpPr>
        <p:spPr>
          <a:xfrm>
            <a:off x="7411522" y="4843939"/>
            <a:ext cx="6544389" cy="308372"/>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Chạy script Spark ML để huấn luyện và lưu mô hình dự đoán.</a:t>
            </a:r>
            <a:endParaRPr lang="en-US" sz="1500" dirty="0"/>
          </a:p>
        </p:txBody>
      </p:sp>
      <p:sp>
        <p:nvSpPr>
          <p:cNvPr id="20" name="Text 14"/>
          <p:cNvSpPr/>
          <p:nvPr>
            <p:custDataLst>
              <p:tags r:id="rId18"/>
            </p:custDataLst>
          </p:nvPr>
        </p:nvSpPr>
        <p:spPr>
          <a:xfrm>
            <a:off x="674489" y="5489496"/>
            <a:ext cx="192643" cy="240863"/>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Slab Light" pitchFamily="34" charset="0"/>
                <a:ea typeface="Roboto Slab Light" pitchFamily="34" charset="-122"/>
                <a:cs typeface="Roboto Slab Light" pitchFamily="34" charset="-120"/>
              </a:rPr>
              <a:t>05</a:t>
            </a:r>
            <a:endParaRPr lang="en-US" sz="1500" dirty="0"/>
          </a:p>
        </p:txBody>
      </p:sp>
      <p:sp>
        <p:nvSpPr>
          <p:cNvPr id="22" name="Text 15"/>
          <p:cNvSpPr/>
          <p:nvPr>
            <p:custDataLst>
              <p:tags r:id="rId19"/>
            </p:custDataLst>
          </p:nvPr>
        </p:nvSpPr>
        <p:spPr>
          <a:xfrm>
            <a:off x="674489" y="5936099"/>
            <a:ext cx="3059430" cy="361355"/>
          </a:xfrm>
          <a:prstGeom prst="rect">
            <a:avLst/>
          </a:prstGeom>
          <a:noFill/>
        </p:spPr>
        <p:txBody>
          <a:bodyPr wrap="none" lIns="0" tIns="0" rIns="0" bIns="0" rtlCol="0" anchor="t"/>
          <a:lstStyle/>
          <a:p>
            <a:pPr marL="0" indent="0" algn="l">
              <a:lnSpc>
                <a:spcPts val="2800"/>
              </a:lnSpc>
              <a:buNone/>
            </a:pPr>
            <a:r>
              <a:rPr lang="en-US" sz="2250" dirty="0">
                <a:solidFill>
                  <a:srgbClr val="D6E5EF"/>
                </a:solidFill>
                <a:latin typeface="Roboto Slab" pitchFamily="34" charset="0"/>
                <a:ea typeface="Roboto Slab" pitchFamily="34" charset="-122"/>
                <a:cs typeface="Roboto Slab" pitchFamily="34" charset="-120"/>
              </a:rPr>
              <a:t>Chạy Spark Streaming</a:t>
            </a:r>
            <a:endParaRPr lang="en-US" sz="2250" dirty="0"/>
          </a:p>
        </p:txBody>
      </p:sp>
      <p:sp>
        <p:nvSpPr>
          <p:cNvPr id="23" name="Text 16"/>
          <p:cNvSpPr/>
          <p:nvPr>
            <p:custDataLst>
              <p:tags r:id="rId20"/>
            </p:custDataLst>
          </p:nvPr>
        </p:nvSpPr>
        <p:spPr>
          <a:xfrm>
            <a:off x="674489" y="6413063"/>
            <a:ext cx="6544389" cy="308372"/>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Khởi động job Spark Streaming để xử lý dữ liệu real-time.</a:t>
            </a:r>
            <a:endParaRPr lang="en-US" sz="1500" dirty="0"/>
          </a:p>
        </p:txBody>
      </p:sp>
      <p:sp>
        <p:nvSpPr>
          <p:cNvPr id="24" name="Text 17"/>
          <p:cNvSpPr/>
          <p:nvPr>
            <p:custDataLst>
              <p:tags r:id="rId21"/>
            </p:custDataLst>
          </p:nvPr>
        </p:nvSpPr>
        <p:spPr>
          <a:xfrm>
            <a:off x="7411522" y="5489496"/>
            <a:ext cx="192643" cy="240863"/>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Slab Light" pitchFamily="34" charset="0"/>
                <a:ea typeface="Roboto Slab Light" pitchFamily="34" charset="-122"/>
                <a:cs typeface="Roboto Slab Light" pitchFamily="34" charset="-120"/>
              </a:rPr>
              <a:t>06</a:t>
            </a:r>
            <a:endParaRPr lang="en-US" sz="1500" dirty="0"/>
          </a:p>
        </p:txBody>
      </p:sp>
      <p:pic>
        <p:nvPicPr>
          <p:cNvPr id="25" name="Image 5" descr="preencoded.png"/>
          <p:cNvPicPr>
            <a:picLocks noChangeAspect="1"/>
          </p:cNvPicPr>
          <p:nvPr>
            <p:custDataLst>
              <p:tags r:id="rId22"/>
            </p:custDataLst>
          </p:nvPr>
        </p:nvPicPr>
        <p:blipFill>
          <a:blip r:embed="rId3"/>
          <a:stretch>
            <a:fillRect/>
          </a:stretch>
        </p:blipFill>
        <p:spPr>
          <a:xfrm>
            <a:off x="7411522" y="5755600"/>
            <a:ext cx="6544389" cy="22860"/>
          </a:xfrm>
          <a:prstGeom prst="rect">
            <a:avLst/>
          </a:prstGeom>
        </p:spPr>
      </p:pic>
      <p:sp>
        <p:nvSpPr>
          <p:cNvPr id="26" name="Text 18"/>
          <p:cNvSpPr/>
          <p:nvPr>
            <p:custDataLst>
              <p:tags r:id="rId23"/>
            </p:custDataLst>
          </p:nvPr>
        </p:nvSpPr>
        <p:spPr>
          <a:xfrm>
            <a:off x="7411522" y="5936099"/>
            <a:ext cx="2890957" cy="361355"/>
          </a:xfrm>
          <a:prstGeom prst="rect">
            <a:avLst/>
          </a:prstGeom>
          <a:noFill/>
        </p:spPr>
        <p:txBody>
          <a:bodyPr wrap="none" lIns="0" tIns="0" rIns="0" bIns="0" rtlCol="0" anchor="t"/>
          <a:lstStyle/>
          <a:p>
            <a:pPr marL="0" indent="0" algn="l">
              <a:lnSpc>
                <a:spcPts val="2800"/>
              </a:lnSpc>
              <a:buNone/>
            </a:pPr>
            <a:r>
              <a:rPr lang="en-US" sz="2250" dirty="0">
                <a:solidFill>
                  <a:srgbClr val="D6E5EF"/>
                </a:solidFill>
                <a:latin typeface="Roboto Slab" pitchFamily="34" charset="0"/>
                <a:ea typeface="Roboto Slab" pitchFamily="34" charset="-122"/>
                <a:cs typeface="Roboto Slab" pitchFamily="34" charset="-120"/>
              </a:rPr>
              <a:t>Mô phỏng Stream</a:t>
            </a:r>
            <a:endParaRPr lang="en-US" sz="2250" dirty="0"/>
          </a:p>
        </p:txBody>
      </p:sp>
      <p:sp>
        <p:nvSpPr>
          <p:cNvPr id="27" name="Text 19"/>
          <p:cNvSpPr/>
          <p:nvPr>
            <p:custDataLst>
              <p:tags r:id="rId24"/>
            </p:custDataLst>
          </p:nvPr>
        </p:nvSpPr>
        <p:spPr>
          <a:xfrm>
            <a:off x="7411522" y="6413063"/>
            <a:ext cx="6544389" cy="308372"/>
          </a:xfrm>
          <a:prstGeom prst="rect">
            <a:avLst/>
          </a:prstGeom>
          <a:noFill/>
        </p:spPr>
        <p:txBody>
          <a:bodyPr wrap="none" lIns="0" tIns="0" rIns="0" bIns="0" rtlCol="0" anchor="t"/>
          <a:lstStyle/>
          <a:p>
            <a:pPr marL="0" indent="0" algn="l">
              <a:lnSpc>
                <a:spcPts val="2400"/>
              </a:lnSpc>
              <a:buNone/>
            </a:pP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Khởi động stream simulator để đẩy dữ liệu vào Kafka.</a:t>
            </a:r>
            <a:endParaRPr lang="en-US" sz="1500" dirty="0"/>
          </a:p>
        </p:txBody>
      </p:sp>
      <p:sp>
        <p:nvSpPr>
          <p:cNvPr id="28" name="Text 20"/>
          <p:cNvSpPr/>
          <p:nvPr/>
        </p:nvSpPr>
        <p:spPr>
          <a:xfrm>
            <a:off x="674489" y="7082790"/>
            <a:ext cx="13281422" cy="616744"/>
          </a:xfrm>
          <a:prstGeom prst="rect">
            <a:avLst/>
          </a:prstGeom>
          <a:noFill/>
        </p:spPr>
        <p:txBody>
          <a:bodyPr wrap="square" lIns="0" tIns="0" rIns="0" bIns="0" rtlCol="0" anchor="t"/>
          <a:lstStyle/>
          <a:p>
            <a:pPr marL="0" indent="0" algn="l">
              <a:lnSpc>
                <a:spcPts val="2400"/>
              </a:lnSpc>
              <a:buNone/>
            </a:pP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Việc sử dụng Airflow mang lại khả năng </a:t>
            </a:r>
            <a:r>
              <a:rPr lang="en-US" sz="1500" b="1" dirty="0">
                <a:solidFill>
                  <a:srgbClr val="D6E5EF"/>
                </a:solidFill>
                <a:latin typeface="Roboto" panose="02000000000000000000" pitchFamily="34" charset="0"/>
                <a:ea typeface="Roboto" panose="02000000000000000000" pitchFamily="34" charset="-122"/>
                <a:cs typeface="Roboto" panose="02000000000000000000" pitchFamily="34" charset="-120"/>
              </a:rPr>
              <a:t>tự động hóa</a:t>
            </a: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 </a:t>
            </a:r>
            <a:r>
              <a:rPr lang="en-US" sz="1500" b="1" dirty="0">
                <a:solidFill>
                  <a:srgbClr val="D6E5EF"/>
                </a:solidFill>
                <a:latin typeface="Roboto" panose="02000000000000000000" pitchFamily="34" charset="0"/>
                <a:ea typeface="Roboto" panose="02000000000000000000" pitchFamily="34" charset="-122"/>
                <a:cs typeface="Roboto" panose="02000000000000000000" pitchFamily="34" charset="-120"/>
              </a:rPr>
              <a:t>theo dõi trạng thái</a:t>
            </a: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 từng tác vụ, và </a:t>
            </a:r>
            <a:r>
              <a:rPr lang="en-US" sz="1500" b="1" dirty="0">
                <a:solidFill>
                  <a:srgbClr val="D6E5EF"/>
                </a:solidFill>
                <a:latin typeface="Roboto" panose="02000000000000000000" pitchFamily="34" charset="0"/>
                <a:ea typeface="Roboto" panose="02000000000000000000" pitchFamily="34" charset="-122"/>
                <a:cs typeface="Roboto" panose="02000000000000000000" pitchFamily="34" charset="-120"/>
              </a:rPr>
              <a:t>khả năng phục hồi</a:t>
            </a:r>
            <a:r>
              <a:rPr lang="en-US" sz="1500" dirty="0">
                <a:solidFill>
                  <a:srgbClr val="D6E5EF"/>
                </a:solidFill>
                <a:latin typeface="Roboto" panose="02000000000000000000" pitchFamily="34" charset="0"/>
                <a:ea typeface="Roboto" panose="02000000000000000000" pitchFamily="34" charset="-122"/>
                <a:cs typeface="Roboto" panose="02000000000000000000" pitchFamily="34" charset="-120"/>
              </a:rPr>
              <a:t> (retry) khi có lỗi, giúp cho pipeline trở nên mạnh mẽ và đáng tin cậy.</a:t>
            </a:r>
            <a:endParaRPr lang="en-US" sz="1500" dirty="0"/>
          </a:p>
        </p:txBody>
      </p:sp>
      <p:sp>
        <p:nvSpPr>
          <p:cNvPr id="30" name="Rectangles 29"/>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cxnSp>
        <p:nvCxnSpPr>
          <p:cNvPr id="31" name="Straight Connector 30"/>
          <p:cNvCxnSpPr/>
          <p:nvPr>
            <p:custDataLst>
              <p:tags r:id="rId25"/>
            </p:custDataLst>
          </p:nvPr>
        </p:nvCxnSpPr>
        <p:spPr>
          <a:xfrm flipV="1">
            <a:off x="674370" y="2701290"/>
            <a:ext cx="6162040" cy="6350"/>
          </a:xfrm>
          <a:prstGeom prst="line">
            <a:avLst/>
          </a:prstGeom>
        </p:spPr>
        <p:style>
          <a:lnRef idx="2">
            <a:schemeClr val="accent1"/>
          </a:lnRef>
          <a:fillRef idx="0">
            <a:srgbClr val="FFFFFF"/>
          </a:fillRef>
          <a:effectRef idx="0">
            <a:srgbClr val="FFFFFF"/>
          </a:effectRef>
          <a:fontRef idx="minor">
            <a:schemeClr val="tx1"/>
          </a:fontRef>
        </p:style>
      </p:cxnSp>
      <p:cxnSp>
        <p:nvCxnSpPr>
          <p:cNvPr id="32" name="Straight Connector 31"/>
          <p:cNvCxnSpPr/>
          <p:nvPr>
            <p:custDataLst>
              <p:tags r:id="rId26"/>
            </p:custDataLst>
          </p:nvPr>
        </p:nvCxnSpPr>
        <p:spPr>
          <a:xfrm flipV="1">
            <a:off x="674370" y="4295140"/>
            <a:ext cx="6162040" cy="6350"/>
          </a:xfrm>
          <a:prstGeom prst="line">
            <a:avLst/>
          </a:prstGeom>
        </p:spPr>
        <p:style>
          <a:lnRef idx="2">
            <a:schemeClr val="accent1"/>
          </a:lnRef>
          <a:fillRef idx="0">
            <a:srgbClr val="FFFFFF"/>
          </a:fillRef>
          <a:effectRef idx="0">
            <a:srgbClr val="FFFFFF"/>
          </a:effectRef>
          <a:fontRef idx="minor">
            <a:schemeClr val="tx1"/>
          </a:fontRef>
        </p:style>
      </p:cxnSp>
      <p:cxnSp>
        <p:nvCxnSpPr>
          <p:cNvPr id="34" name="Straight Connector 33"/>
          <p:cNvCxnSpPr/>
          <p:nvPr>
            <p:custDataLst>
              <p:tags r:id="rId27"/>
            </p:custDataLst>
          </p:nvPr>
        </p:nvCxnSpPr>
        <p:spPr>
          <a:xfrm flipV="1">
            <a:off x="674370" y="5814060"/>
            <a:ext cx="6162040" cy="6350"/>
          </a:xfrm>
          <a:prstGeom prst="line">
            <a:avLst/>
          </a:prstGeom>
        </p:spPr>
        <p:style>
          <a:lnRef idx="2">
            <a:schemeClr val="accent1"/>
          </a:lnRef>
          <a:fillRef idx="0">
            <a:srgbClr val="FFFFFF"/>
          </a:fillRef>
          <a:effectRef idx="0">
            <a:srgbClr val="FFFFFF"/>
          </a:effectRef>
          <a:fontRef idx="minor">
            <a:schemeClr val="tx1"/>
          </a:fontRef>
        </p:style>
      </p:cxnSp>
      <p:cxnSp>
        <p:nvCxnSpPr>
          <p:cNvPr id="35" name="Straight Connector 34"/>
          <p:cNvCxnSpPr/>
          <p:nvPr>
            <p:custDataLst>
              <p:tags r:id="rId28"/>
            </p:custDataLst>
          </p:nvPr>
        </p:nvCxnSpPr>
        <p:spPr>
          <a:xfrm flipV="1">
            <a:off x="7411720" y="2734945"/>
            <a:ext cx="6162040" cy="6350"/>
          </a:xfrm>
          <a:prstGeom prst="line">
            <a:avLst/>
          </a:prstGeom>
        </p:spPr>
        <p:style>
          <a:lnRef idx="2">
            <a:schemeClr val="accent1"/>
          </a:lnRef>
          <a:fillRef idx="0">
            <a:srgbClr val="FFFFFF"/>
          </a:fillRef>
          <a:effectRef idx="0">
            <a:srgbClr val="FFFFFF"/>
          </a:effectRef>
          <a:fontRef idx="minor">
            <a:schemeClr val="tx1"/>
          </a:fontRef>
        </p:style>
      </p:cxnSp>
      <p:cxnSp>
        <p:nvCxnSpPr>
          <p:cNvPr id="36" name="Straight Connector 35"/>
          <p:cNvCxnSpPr/>
          <p:nvPr>
            <p:custDataLst>
              <p:tags r:id="rId29"/>
            </p:custDataLst>
          </p:nvPr>
        </p:nvCxnSpPr>
        <p:spPr>
          <a:xfrm flipV="1">
            <a:off x="7411720" y="4270375"/>
            <a:ext cx="6162040" cy="6350"/>
          </a:xfrm>
          <a:prstGeom prst="line">
            <a:avLst/>
          </a:prstGeom>
        </p:spPr>
        <p:style>
          <a:lnRef idx="2">
            <a:schemeClr val="accent1"/>
          </a:lnRef>
          <a:fillRef idx="0">
            <a:srgbClr val="FFFFFF"/>
          </a:fillRef>
          <a:effectRef idx="0">
            <a:srgbClr val="FFFFFF"/>
          </a:effectRef>
          <a:fontRef idx="minor">
            <a:schemeClr val="tx1"/>
          </a:fontRef>
        </p:style>
      </p:cxnSp>
      <p:cxnSp>
        <p:nvCxnSpPr>
          <p:cNvPr id="37" name="Straight Connector 36"/>
          <p:cNvCxnSpPr/>
          <p:nvPr>
            <p:custDataLst>
              <p:tags r:id="rId30"/>
            </p:custDataLst>
          </p:nvPr>
        </p:nvCxnSpPr>
        <p:spPr>
          <a:xfrm flipV="1">
            <a:off x="7411720" y="5805805"/>
            <a:ext cx="6162040" cy="635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2552" y="324088"/>
            <a:ext cx="7582376" cy="368260"/>
          </a:xfrm>
          <a:prstGeom prst="rect">
            <a:avLst/>
          </a:prstGeom>
          <a:noFill/>
        </p:spPr>
        <p:txBody>
          <a:bodyPr wrap="none" lIns="0" tIns="0" rIns="0" bIns="0" rtlCol="0" anchor="t"/>
          <a:lstStyle/>
          <a:p>
            <a:pPr marL="0" indent="0" algn="l">
              <a:lnSpc>
                <a:spcPts val="2900"/>
              </a:lnSpc>
              <a:buNone/>
            </a:pPr>
            <a:r>
              <a:rPr lang="en-US" sz="2300" dirty="0">
                <a:solidFill>
                  <a:srgbClr val="76B9FF"/>
                </a:solidFill>
                <a:latin typeface="Roboto Slab" pitchFamily="34" charset="0"/>
                <a:ea typeface="Roboto Slab" pitchFamily="34" charset="-122"/>
                <a:cs typeface="Roboto Slab" pitchFamily="34" charset="-120"/>
              </a:rPr>
              <a:t>Triển khai trên một máy (Single Machine Deployment)</a:t>
            </a:r>
            <a:endParaRPr lang="en-US" sz="2300" dirty="0"/>
          </a:p>
        </p:txBody>
      </p:sp>
      <p:pic>
        <p:nvPicPr>
          <p:cNvPr id="3" name="Image 0" descr="preencoded.png"/>
          <p:cNvPicPr>
            <a:picLocks noChangeAspect="1"/>
          </p:cNvPicPr>
          <p:nvPr/>
        </p:nvPicPr>
        <p:blipFill>
          <a:blip r:embed="rId1"/>
          <a:stretch>
            <a:fillRect/>
          </a:stretch>
        </p:blipFill>
        <p:spPr>
          <a:xfrm>
            <a:off x="3660140" y="1423670"/>
            <a:ext cx="3511550" cy="3511550"/>
          </a:xfrm>
          <a:prstGeom prst="rect">
            <a:avLst/>
          </a:prstGeom>
        </p:spPr>
      </p:pic>
      <p:sp>
        <p:nvSpPr>
          <p:cNvPr id="4" name="Text 1"/>
          <p:cNvSpPr/>
          <p:nvPr/>
        </p:nvSpPr>
        <p:spPr>
          <a:xfrm>
            <a:off x="412552" y="1001474"/>
            <a:ext cx="1768078" cy="220980"/>
          </a:xfrm>
          <a:prstGeom prst="rect">
            <a:avLst/>
          </a:prstGeom>
          <a:noFill/>
        </p:spPr>
        <p:txBody>
          <a:bodyPr wrap="none" lIns="0" tIns="0" rIns="0" bIns="0" rtlCol="0" anchor="t"/>
          <a:lstStyle/>
          <a:p>
            <a:pPr marL="0" indent="0" algn="l">
              <a:lnSpc>
                <a:spcPts val="1700"/>
              </a:lnSpc>
              <a:buNone/>
            </a:pPr>
            <a:r>
              <a:rPr lang="en-US" sz="1350" dirty="0">
                <a:solidFill>
                  <a:srgbClr val="76B9FF"/>
                </a:solidFill>
                <a:latin typeface="Roboto Slab" pitchFamily="34" charset="0"/>
                <a:ea typeface="Roboto Slab" pitchFamily="34" charset="-122"/>
                <a:cs typeface="Roboto Slab" pitchFamily="34" charset="-120"/>
              </a:rPr>
              <a:t>Các bước chính:</a:t>
            </a:r>
            <a:endParaRPr lang="en-US" sz="1350" dirty="0"/>
          </a:p>
        </p:txBody>
      </p:sp>
      <p:sp>
        <p:nvSpPr>
          <p:cNvPr id="5" name="Text 2"/>
          <p:cNvSpPr/>
          <p:nvPr/>
        </p:nvSpPr>
        <p:spPr>
          <a:xfrm>
            <a:off x="412750" y="1531620"/>
            <a:ext cx="3248025" cy="3586480"/>
          </a:xfrm>
          <a:prstGeom prst="rect">
            <a:avLst/>
          </a:prstGeom>
          <a:noFill/>
        </p:spPr>
        <p:txBody>
          <a:bodyPr wrap="square" lIns="0" tIns="0" rIns="0" bIns="0" rtlCol="0" anchor="t"/>
          <a:lstStyle/>
          <a:p>
            <a:pPr marL="0" indent="0" algn="l">
              <a:lnSpc>
                <a:spcPct val="100000"/>
              </a:lnSpc>
              <a:buSzPct val="100000"/>
              <a:buNone/>
            </a:pPr>
            <a:r>
              <a:rPr lang="en-US"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rPr>
              <a:t>./scripts/setup.sh:</a:t>
            </a: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rPr>
              <a:t> Thiết lập môi trường cần thiết.</a:t>
            </a:r>
            <a:endParaRPr lang="en-US" dirty="0">
              <a:solidFill>
                <a:srgbClr val="D6E5EF"/>
              </a:solidFill>
              <a:latin typeface="Roboto" panose="02000000000000000000" pitchFamily="34" charset="0"/>
              <a:ea typeface="Roboto" panose="02000000000000000000" pitchFamily="34" charset="-122"/>
              <a:cs typeface="Roboto" panose="02000000000000000000" pitchFamily="34" charset="-120"/>
            </a:endParaRPr>
          </a:p>
          <a:p>
            <a:pPr marL="0" indent="0" algn="l">
              <a:lnSpc>
                <a:spcPct val="100000"/>
              </a:lnSpc>
              <a:buSzPct val="100000"/>
              <a:buNone/>
            </a:pPr>
            <a:endParaRPr lang="en-US" dirty="0">
              <a:solidFill>
                <a:srgbClr val="D6E5EF"/>
              </a:solidFill>
              <a:highlight>
                <a:srgbClr val="2D3440"/>
              </a:highlight>
              <a:latin typeface="Roboto" panose="02000000000000000000" pitchFamily="34" charset="0"/>
              <a:ea typeface="Roboto" panose="02000000000000000000" pitchFamily="34" charset="-122"/>
              <a:cs typeface="Roboto" panose="02000000000000000000" pitchFamily="34" charset="-120"/>
              <a:sym typeface="+mn-ea"/>
            </a:endParaRPr>
          </a:p>
          <a:p>
            <a:pPr marL="0" indent="0" algn="l">
              <a:lnSpc>
                <a:spcPct val="100000"/>
              </a:lnSpc>
              <a:buSzPct val="100000"/>
              <a:buNone/>
            </a:pPr>
            <a:r>
              <a:rPr lang="en-US"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sym typeface="+mn-ea"/>
              </a:rPr>
              <a:t>./scripts/start_kafka.sh:</a:t>
            </a: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 Khởi động dịch vụ Kafka và Zookeeper.</a:t>
            </a:r>
            <a:endParaRPr lang="en-US" dirty="0"/>
          </a:p>
          <a:p>
            <a:pPr marL="0" indent="0" algn="l">
              <a:lnSpc>
                <a:spcPct val="100000"/>
              </a:lnSpc>
              <a:buSzPct val="100000"/>
              <a:buNone/>
            </a:pPr>
            <a:endParaRPr lang="en-US" dirty="0"/>
          </a:p>
          <a:p>
            <a:pPr marL="0" indent="0" algn="l">
              <a:lnSpc>
                <a:spcPct val="100000"/>
              </a:lnSpc>
              <a:buSzPct val="100000"/>
              <a:buNone/>
            </a:pPr>
            <a:r>
              <a:rPr lang="en-US"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sym typeface="+mn-ea"/>
              </a:rPr>
              <a:t>python3 data_split.py:</a:t>
            </a: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 Chia tách bộ dữ liệu.</a:t>
            </a:r>
            <a:endParaRPr lang="en-US" dirty="0"/>
          </a:p>
          <a:p>
            <a:pPr marL="0" indent="0" algn="l">
              <a:lnSpc>
                <a:spcPct val="100000"/>
              </a:lnSpc>
              <a:buSzPct val="100000"/>
              <a:buNone/>
            </a:pPr>
            <a:endParaRPr lang="en-US" dirty="0"/>
          </a:p>
          <a:p>
            <a:pPr marL="0" indent="0" algn="l">
              <a:lnSpc>
                <a:spcPct val="100000"/>
              </a:lnSpc>
              <a:buSzPct val="100000"/>
              <a:buNone/>
            </a:pPr>
            <a:r>
              <a:rPr lang="en-US"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sym typeface="+mn-ea"/>
              </a:rPr>
              <a:t>spark-submit spark_training.py:</a:t>
            </a:r>
            <a:r>
              <a:rPr lang="en-US"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 Huấn luyện mô hình Spark ML.</a:t>
            </a:r>
            <a:endParaRPr lang="en-US" dirty="0"/>
          </a:p>
          <a:p>
            <a:pPr marL="0" indent="0" algn="l">
              <a:lnSpc>
                <a:spcPct val="100000"/>
              </a:lnSpc>
              <a:buSzPct val="100000"/>
              <a:buNone/>
            </a:pPr>
            <a:endParaRPr lang="en-US" dirty="0"/>
          </a:p>
        </p:txBody>
      </p:sp>
      <p:pic>
        <p:nvPicPr>
          <p:cNvPr id="9" name="Image 1" descr="preencoded.png"/>
          <p:cNvPicPr>
            <a:picLocks noChangeAspect="1"/>
          </p:cNvPicPr>
          <p:nvPr/>
        </p:nvPicPr>
        <p:blipFill>
          <a:blip r:embed="rId2"/>
          <a:stretch>
            <a:fillRect/>
          </a:stretch>
        </p:blipFill>
        <p:spPr>
          <a:xfrm>
            <a:off x="7485380" y="1423670"/>
            <a:ext cx="3442335" cy="3442335"/>
          </a:xfrm>
          <a:prstGeom prst="rect">
            <a:avLst/>
          </a:prstGeom>
        </p:spPr>
      </p:pic>
      <p:sp>
        <p:nvSpPr>
          <p:cNvPr id="10" name="Text 6"/>
          <p:cNvSpPr/>
          <p:nvPr/>
        </p:nvSpPr>
        <p:spPr>
          <a:xfrm>
            <a:off x="11160958" y="1001474"/>
            <a:ext cx="1768078" cy="220980"/>
          </a:xfrm>
          <a:prstGeom prst="rect">
            <a:avLst/>
          </a:prstGeom>
          <a:noFill/>
        </p:spPr>
        <p:txBody>
          <a:bodyPr wrap="none" lIns="0" tIns="0" rIns="0" bIns="0" rtlCol="0" anchor="t"/>
          <a:lstStyle/>
          <a:p>
            <a:pPr marL="0" indent="0" algn="l">
              <a:lnSpc>
                <a:spcPts val="1700"/>
              </a:lnSpc>
              <a:buNone/>
            </a:pPr>
            <a:r>
              <a:rPr lang="en-US" sz="1600" dirty="0">
                <a:solidFill>
                  <a:srgbClr val="76B9FF"/>
                </a:solidFill>
                <a:latin typeface="Roboto Slab" pitchFamily="34" charset="0"/>
                <a:ea typeface="Roboto Slab" pitchFamily="34" charset="-122"/>
                <a:cs typeface="Roboto Slab" pitchFamily="34" charset="-120"/>
              </a:rPr>
              <a:t>Chạy và Giám sát:</a:t>
            </a:r>
            <a:endParaRPr lang="en-US" sz="1600" dirty="0">
              <a:solidFill>
                <a:srgbClr val="76B9FF"/>
              </a:solidFill>
              <a:latin typeface="Roboto Slab" pitchFamily="34" charset="0"/>
              <a:ea typeface="Roboto Slab" pitchFamily="34" charset="-122"/>
              <a:cs typeface="Roboto Slab" pitchFamily="34" charset="-120"/>
            </a:endParaRPr>
          </a:p>
        </p:txBody>
      </p:sp>
      <p:sp>
        <p:nvSpPr>
          <p:cNvPr id="11" name="Text 7"/>
          <p:cNvSpPr/>
          <p:nvPr/>
        </p:nvSpPr>
        <p:spPr>
          <a:xfrm>
            <a:off x="11160760" y="1423670"/>
            <a:ext cx="3100070" cy="2771775"/>
          </a:xfrm>
          <a:prstGeom prst="rect">
            <a:avLst/>
          </a:prstGeom>
          <a:noFill/>
        </p:spPr>
        <p:txBody>
          <a:bodyPr wrap="square" lIns="0" tIns="0" rIns="0" bIns="0" rtlCol="0" anchor="t"/>
          <a:lstStyle/>
          <a:p>
            <a:pPr marL="342900" indent="-342900" algn="l">
              <a:lnSpc>
                <a:spcPct val="100000"/>
              </a:lnSpc>
              <a:buSzPct val="100000"/>
              <a:buChar char="•"/>
            </a:pPr>
            <a:r>
              <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rPr>
              <a:t>Mở các terminal riêng để chạy:</a:t>
            </a:r>
            <a:br>
              <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rPr>
            </a:br>
            <a:endPar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a:p>
            <a:pPr lvl="2" indent="-342900" algn="l">
              <a:lnSpc>
                <a:spcPct val="100000"/>
              </a:lnSpc>
              <a:buSzPct val="100000"/>
              <a:buChar char="•"/>
            </a:pPr>
            <a:r>
              <a:rPr lang="en-US" sz="1600"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sym typeface="+mn-ea"/>
              </a:rPr>
              <a:t>spark_streaming.py</a:t>
            </a:r>
            <a:endParaRPr lang="en-US" sz="1600"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endParaRPr>
          </a:p>
          <a:p>
            <a:pPr marL="800100" lvl="1" indent="-342900" algn="l">
              <a:lnSpc>
                <a:spcPct val="100000"/>
              </a:lnSpc>
              <a:buSzPct val="100000"/>
              <a:buChar char="•"/>
            </a:pPr>
            <a:endPar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a:p>
            <a:pPr lvl="2" indent="-342900" algn="l">
              <a:lnSpc>
                <a:spcPct val="100000"/>
              </a:lnSpc>
              <a:buSzPct val="100000"/>
              <a:buChar char="•"/>
            </a:pPr>
            <a:r>
              <a:rPr lang="en-US" sz="1600"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sym typeface="+mn-ea"/>
              </a:rPr>
              <a:t>stream_simulator.py</a:t>
            </a:r>
            <a:endParaRPr lang="en-US" sz="1600"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endParaRPr>
          </a:p>
          <a:p>
            <a:pPr marL="800100" lvl="1" indent="-342900" algn="l">
              <a:lnSpc>
                <a:spcPct val="100000"/>
              </a:lnSpc>
              <a:buSzPct val="100000"/>
              <a:buChar char="•"/>
            </a:pPr>
            <a:endPar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a:p>
            <a:pPr lvl="2" indent="-342900" algn="l">
              <a:lnSpc>
                <a:spcPct val="100000"/>
              </a:lnSpc>
              <a:buSzPct val="100000"/>
              <a:buChar char="•"/>
            </a:pPr>
            <a:r>
              <a:rPr lang="en-US" sz="1600"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sym typeface="+mn-ea"/>
              </a:rPr>
              <a:t>visualization_consumer.py</a:t>
            </a:r>
            <a:endParaRPr lang="en-US" sz="1600" dirty="0">
              <a:solidFill>
                <a:srgbClr val="D6E5EF"/>
              </a:solidFill>
              <a:highlight>
                <a:srgbClr val="2D3440"/>
              </a:highlight>
              <a:latin typeface="Consolas" panose="020B0609020204030204" pitchFamily="34" charset="0"/>
              <a:ea typeface="Consolas" panose="020B0609020204030204" pitchFamily="34" charset="-122"/>
              <a:cs typeface="Consolas" panose="020B0609020204030204" pitchFamily="34" charset="-120"/>
            </a:endParaRPr>
          </a:p>
          <a:p>
            <a:pPr marL="342900" indent="-342900" algn="l">
              <a:lnSpc>
                <a:spcPct val="100000"/>
              </a:lnSpc>
              <a:buSzPct val="100000"/>
              <a:buChar char="•"/>
            </a:pPr>
            <a:endPar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a:p>
            <a:pPr marL="342900" indent="-342900" algn="l">
              <a:lnSpc>
                <a:spcPct val="100000"/>
              </a:lnSpc>
              <a:buSzPct val="100000"/>
              <a:buChar char="•"/>
            </a:pPr>
            <a:r>
              <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Sử dụng </a:t>
            </a:r>
            <a:r>
              <a:rPr lang="en-US" sz="1600" b="1"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Spark UI</a:t>
            </a:r>
            <a:r>
              <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 và </a:t>
            </a:r>
            <a:r>
              <a:rPr lang="en-US" sz="1600" b="1"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Kafka UI</a:t>
            </a:r>
            <a:r>
              <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sym typeface="+mn-ea"/>
              </a:rPr>
              <a:t> để theo dõi các job streaming và luồng dữ liệu, đảm bảo mọi thứ hoạt động trơn tru.</a:t>
            </a:r>
            <a:endPar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a:p>
            <a:pPr marL="342900" indent="-342900" algn="l">
              <a:lnSpc>
                <a:spcPct val="100000"/>
              </a:lnSpc>
              <a:buSzPct val="100000"/>
              <a:buChar char="•"/>
            </a:pPr>
            <a:endParaRPr lang="en-US" sz="1600" dirty="0">
              <a:solidFill>
                <a:srgbClr val="D6E5EF"/>
              </a:solidFill>
              <a:latin typeface="Roboto" panose="02000000000000000000" pitchFamily="34" charset="0"/>
              <a:ea typeface="Roboto" panose="02000000000000000000" pitchFamily="34" charset="-122"/>
              <a:cs typeface="Roboto" panose="02000000000000000000" pitchFamily="34" charset="-120"/>
            </a:endParaRPr>
          </a:p>
        </p:txBody>
      </p:sp>
      <p:sp>
        <p:nvSpPr>
          <p:cNvPr id="16" name="Text 12"/>
          <p:cNvSpPr/>
          <p:nvPr/>
        </p:nvSpPr>
        <p:spPr>
          <a:xfrm>
            <a:off x="412552" y="9536311"/>
            <a:ext cx="13805297" cy="188595"/>
          </a:xfrm>
          <a:prstGeom prst="rect">
            <a:avLst/>
          </a:prstGeom>
          <a:noFill/>
        </p:spPr>
        <p:txBody>
          <a:bodyPr wrap="none" lIns="0" tIns="0" rIns="0" bIns="0" rtlCol="0" anchor="t"/>
          <a:lstStyle/>
          <a:p>
            <a:pPr marL="0" indent="0" algn="l">
              <a:lnSpc>
                <a:spcPts val="1450"/>
              </a:lnSpc>
              <a:buNone/>
            </a:pPr>
            <a:r>
              <a:rPr lang="en-US" sz="900" dirty="0">
                <a:solidFill>
                  <a:srgbClr val="D6E5EF"/>
                </a:solidFill>
                <a:latin typeface="Roboto" panose="02000000000000000000" pitchFamily="34" charset="0"/>
                <a:ea typeface="Roboto" panose="02000000000000000000" pitchFamily="34" charset="-122"/>
                <a:cs typeface="Roboto" panose="02000000000000000000" pitchFamily="34" charset="-120"/>
              </a:rPr>
              <a:t>Mô hình triển khai này phù hợp cho giai đoạn phát triển và thử nghiệm, cho phép dễ dàng kiểm soát và debug từng thành phần của hệ thống trên một môi trường cục bộ.</a:t>
            </a:r>
            <a:endParaRPr lang="en-US" sz="900" dirty="0"/>
          </a:p>
        </p:txBody>
      </p:sp>
      <p:sp>
        <p:nvSpPr>
          <p:cNvPr id="17" name="Text Box 16"/>
          <p:cNvSpPr txBox="1"/>
          <p:nvPr/>
        </p:nvSpPr>
        <p:spPr>
          <a:xfrm>
            <a:off x="1822450" y="6210300"/>
            <a:ext cx="10984865" cy="829945"/>
          </a:xfrm>
          <a:prstGeom prst="rect">
            <a:avLst/>
          </a:prstGeom>
          <a:noFill/>
        </p:spPr>
        <p:txBody>
          <a:bodyPr wrap="square" rtlCol="0">
            <a:spAutoFit/>
          </a:bodyPr>
          <a:p>
            <a:r>
              <a:rPr lang="en-US" altLang="en-US" sz="2400">
                <a:solidFill>
                  <a:schemeClr val="bg1"/>
                </a:solidFill>
              </a:rPr>
              <a:t>Mô hình triển khai này phù hợp cho giai </a:t>
            </a:r>
            <a:r>
              <a:rPr lang="" altLang="en-US" sz="2400">
                <a:solidFill>
                  <a:schemeClr val="bg1"/>
                </a:solidFill>
              </a:rPr>
              <a:t>đ</a:t>
            </a:r>
            <a:r>
              <a:rPr lang="en-US" altLang="en-US" sz="2400">
                <a:solidFill>
                  <a:schemeClr val="bg1"/>
                </a:solidFill>
              </a:rPr>
              <a:t>oạn phát triển và thử nghiệm, cho phép dễ dàng kiểm soát và debug từng thành phần của hệ thống trên một môi tr</a:t>
            </a:r>
            <a:r>
              <a:rPr lang="" altLang="en-US" sz="2400">
                <a:solidFill>
                  <a:schemeClr val="bg1"/>
                </a:solidFill>
              </a:rPr>
              <a:t>ư</a:t>
            </a:r>
            <a:r>
              <a:rPr lang="en-US" altLang="en-US" sz="2400">
                <a:solidFill>
                  <a:schemeClr val="bg1"/>
                </a:solidFill>
              </a:rPr>
              <a:t>ờng cục bộ.</a:t>
            </a:r>
            <a:endParaRPr lang="en-US" altLang="en-US" sz="2400">
              <a:solidFill>
                <a:schemeClr val="bg1"/>
              </a:solidFill>
            </a:endParaRPr>
          </a:p>
        </p:txBody>
      </p:sp>
      <p:sp>
        <p:nvSpPr>
          <p:cNvPr id="30" name="Rectangles 29"/>
          <p:cNvSpPr/>
          <p:nvPr/>
        </p:nvSpPr>
        <p:spPr>
          <a:xfrm>
            <a:off x="12813665" y="7718425"/>
            <a:ext cx="2182495" cy="511175"/>
          </a:xfrm>
          <a:prstGeom prst="rect">
            <a:avLst/>
          </a:prstGeom>
          <a:solidFill>
            <a:srgbClr val="202733"/>
          </a:solidFill>
          <a:ln>
            <a:solidFill>
              <a:srgbClr val="202733"/>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2400"/>
          </a:p>
        </p:txBody>
      </p:sp>
    </p:spTree>
  </p:cSld>
  <p:clrMapOvr>
    <a:masterClrMapping/>
  </p:clrMapOvr>
</p:sld>
</file>

<file path=ppt/tags/tag1.xml><?xml version="1.0" encoding="utf-8"?>
<p:tagLst xmlns:p="http://schemas.openxmlformats.org/presentationml/2006/main">
  <p:tag name="KSO_WM_DIAGRAM_VIRTUALLY_FRAME" val="{&quot;height&quot;:344.1093700787402,&quot;left&quot;:53.1,&quot;top&quot;:185.13748031496064,&quot;width&quot;:1045.7906299212598}"/>
</p:tagLst>
</file>

<file path=ppt/tags/tag10.xml><?xml version="1.0" encoding="utf-8"?>
<p:tagLst xmlns:p="http://schemas.openxmlformats.org/presentationml/2006/main">
  <p:tag name="KSO_WM_DIAGRAM_VIRTUALLY_FRAME" val="{&quot;height&quot;:344.1093700787402,&quot;left&quot;:53.1,&quot;top&quot;:185.13748031496064,&quot;width&quot;:1045.7906299212598}"/>
</p:tagLst>
</file>

<file path=ppt/tags/tag11.xml><?xml version="1.0" encoding="utf-8"?>
<p:tagLst xmlns:p="http://schemas.openxmlformats.org/presentationml/2006/main">
  <p:tag name="KSO_WM_DIAGRAM_VIRTUALLY_FRAME" val="{&quot;height&quot;:344.1093700787402,&quot;left&quot;:53.1,&quot;top&quot;:185.13748031496064,&quot;width&quot;:1045.7906299212598}"/>
</p:tagLst>
</file>

<file path=ppt/tags/tag12.xml><?xml version="1.0" encoding="utf-8"?>
<p:tagLst xmlns:p="http://schemas.openxmlformats.org/presentationml/2006/main">
  <p:tag name="KSO_WM_DIAGRAM_VIRTUALLY_FRAME" val="{&quot;height&quot;:344.1093700787402,&quot;left&quot;:53.1,&quot;top&quot;:185.13748031496064,&quot;width&quot;:1045.7906299212598}"/>
</p:tagLst>
</file>

<file path=ppt/tags/tag13.xml><?xml version="1.0" encoding="utf-8"?>
<p:tagLst xmlns:p="http://schemas.openxmlformats.org/presentationml/2006/main">
  <p:tag name="KSO_WM_DIAGRAM_VIRTUALLY_FRAME" val="{&quot;height&quot;:344.1093700787402,&quot;left&quot;:53.1,&quot;top&quot;:185.13748031496064,&quot;width&quot;:1045.7906299212598}"/>
</p:tagLst>
</file>

<file path=ppt/tags/tag14.xml><?xml version="1.0" encoding="utf-8"?>
<p:tagLst xmlns:p="http://schemas.openxmlformats.org/presentationml/2006/main">
  <p:tag name="KSO_WM_DIAGRAM_VIRTUALLY_FRAME" val="{&quot;height&quot;:344.1093700787402,&quot;left&quot;:53.1,&quot;top&quot;:185.13748031496064,&quot;width&quot;:1045.7906299212598}"/>
</p:tagLst>
</file>

<file path=ppt/tags/tag15.xml><?xml version="1.0" encoding="utf-8"?>
<p:tagLst xmlns:p="http://schemas.openxmlformats.org/presentationml/2006/main">
  <p:tag name="KSO_WM_DIAGRAM_VIRTUALLY_FRAME" val="{&quot;height&quot;:344.1093700787402,&quot;left&quot;:53.1,&quot;top&quot;:185.13748031496064,&quot;width&quot;:1045.7906299212598}"/>
</p:tagLst>
</file>

<file path=ppt/tags/tag16.xml><?xml version="1.0" encoding="utf-8"?>
<p:tagLst xmlns:p="http://schemas.openxmlformats.org/presentationml/2006/main">
  <p:tag name="KSO_WM_DIAGRAM_VIRTUALLY_FRAME" val="{&quot;height&quot;:344.1093700787402,&quot;left&quot;:53.1,&quot;top&quot;:185.13748031496064,&quot;width&quot;:1045.7906299212598}"/>
</p:tagLst>
</file>

<file path=ppt/tags/tag17.xml><?xml version="1.0" encoding="utf-8"?>
<p:tagLst xmlns:p="http://schemas.openxmlformats.org/presentationml/2006/main">
  <p:tag name="KSO_WM_DIAGRAM_VIRTUALLY_FRAME" val="{&quot;height&quot;:344.1093700787402,&quot;left&quot;:53.1,&quot;top&quot;:185.13748031496064,&quot;width&quot;:1045.7906299212598}"/>
</p:tagLst>
</file>

<file path=ppt/tags/tag18.xml><?xml version="1.0" encoding="utf-8"?>
<p:tagLst xmlns:p="http://schemas.openxmlformats.org/presentationml/2006/main">
  <p:tag name="KSO_WM_DIAGRAM_VIRTUALLY_FRAME" val="{&quot;height&quot;:344.1093700787402,&quot;left&quot;:53.1,&quot;top&quot;:185.13748031496064,&quot;width&quot;:1045.7906299212598}"/>
</p:tagLst>
</file>

<file path=ppt/tags/tag19.xml><?xml version="1.0" encoding="utf-8"?>
<p:tagLst xmlns:p="http://schemas.openxmlformats.org/presentationml/2006/main">
  <p:tag name="KSO_WM_DIAGRAM_VIRTUALLY_FRAME" val="{&quot;height&quot;:344.1093700787402,&quot;left&quot;:53.1,&quot;top&quot;:185.13748031496064,&quot;width&quot;:1045.7906299212598}"/>
</p:tagLst>
</file>

<file path=ppt/tags/tag2.xml><?xml version="1.0" encoding="utf-8"?>
<p:tagLst xmlns:p="http://schemas.openxmlformats.org/presentationml/2006/main">
  <p:tag name="KSO_WM_DIAGRAM_VIRTUALLY_FRAME" val="{&quot;height&quot;:344.1093700787402,&quot;left&quot;:53.1,&quot;top&quot;:185.13748031496064,&quot;width&quot;:1045.7906299212598}"/>
</p:tagLst>
</file>

<file path=ppt/tags/tag20.xml><?xml version="1.0" encoding="utf-8"?>
<p:tagLst xmlns:p="http://schemas.openxmlformats.org/presentationml/2006/main">
  <p:tag name="KSO_WM_DIAGRAM_VIRTUALLY_FRAME" val="{&quot;height&quot;:344.1093700787402,&quot;left&quot;:53.1,&quot;top&quot;:185.13748031496064,&quot;width&quot;:1045.7906299212598}"/>
</p:tagLst>
</file>

<file path=ppt/tags/tag21.xml><?xml version="1.0" encoding="utf-8"?>
<p:tagLst xmlns:p="http://schemas.openxmlformats.org/presentationml/2006/main">
  <p:tag name="KSO_WM_DIAGRAM_VIRTUALLY_FRAME" val="{&quot;height&quot;:344.1093700787402,&quot;left&quot;:53.1,&quot;top&quot;:185.13748031496064,&quot;width&quot;:1045.7906299212598}"/>
</p:tagLst>
</file>

<file path=ppt/tags/tag22.xml><?xml version="1.0" encoding="utf-8"?>
<p:tagLst xmlns:p="http://schemas.openxmlformats.org/presentationml/2006/main">
  <p:tag name="KSO_WM_DIAGRAM_VIRTUALLY_FRAME" val="{&quot;height&quot;:344.1093700787402,&quot;left&quot;:53.1,&quot;top&quot;:185.13748031496064,&quot;width&quot;:1045.7906299212598}"/>
</p:tagLst>
</file>

<file path=ppt/tags/tag23.xml><?xml version="1.0" encoding="utf-8"?>
<p:tagLst xmlns:p="http://schemas.openxmlformats.org/presentationml/2006/main">
  <p:tag name="KSO_WM_DIAGRAM_VIRTUALLY_FRAME" val="{&quot;height&quot;:344.1093700787402,&quot;left&quot;:53.1,&quot;top&quot;:185.13748031496064,&quot;width&quot;:1045.7906299212598}"/>
</p:tagLst>
</file>

<file path=ppt/tags/tag24.xml><?xml version="1.0" encoding="utf-8"?>
<p:tagLst xmlns:p="http://schemas.openxmlformats.org/presentationml/2006/main">
  <p:tag name="KSO_WM_DIAGRAM_VIRTUALLY_FRAME" val="{&quot;height&quot;:344.1093700787402,&quot;left&quot;:53.1,&quot;top&quot;:185.13748031496064,&quot;width&quot;:1045.7906299212598}"/>
</p:tagLst>
</file>

<file path=ppt/tags/tag25.xml><?xml version="1.0" encoding="utf-8"?>
<p:tagLst xmlns:p="http://schemas.openxmlformats.org/presentationml/2006/main">
  <p:tag name="KSO_WM_DIAGRAM_VIRTUALLY_FRAME" val="{&quot;height&quot;:344.1093700787402,&quot;left&quot;:53.1,&quot;top&quot;:185.13748031496064,&quot;width&quot;:1045.7906299212598}"/>
</p:tagLst>
</file>

<file path=ppt/tags/tag26.xml><?xml version="1.0" encoding="utf-8"?>
<p:tagLst xmlns:p="http://schemas.openxmlformats.org/presentationml/2006/main">
  <p:tag name="KSO_WM_DIAGRAM_VIRTUALLY_FRAME" val="{&quot;height&quot;:344.1093700787402,&quot;left&quot;:53.1,&quot;top&quot;:185.13748031496064,&quot;width&quot;:1045.7906299212598}"/>
</p:tagLst>
</file>

<file path=ppt/tags/tag27.xml><?xml version="1.0" encoding="utf-8"?>
<p:tagLst xmlns:p="http://schemas.openxmlformats.org/presentationml/2006/main">
  <p:tag name="KSO_WM_DIAGRAM_VIRTUALLY_FRAME" val="{&quot;height&quot;:344.1093700787402,&quot;left&quot;:53.1,&quot;top&quot;:185.13748031496064,&quot;width&quot;:1045.7906299212598}"/>
</p:tagLst>
</file>

<file path=ppt/tags/tag28.xml><?xml version="1.0" encoding="utf-8"?>
<p:tagLst xmlns:p="http://schemas.openxmlformats.org/presentationml/2006/main">
  <p:tag name="KSO_WM_DIAGRAM_VIRTUALLY_FRAME" val="{&quot;height&quot;:344.1093700787402,&quot;left&quot;:53.1,&quot;top&quot;:185.13748031496064,&quot;width&quot;:1045.7906299212598}"/>
</p:tagLst>
</file>

<file path=ppt/tags/tag29.xml><?xml version="1.0" encoding="utf-8"?>
<p:tagLst xmlns:p="http://schemas.openxmlformats.org/presentationml/2006/main">
  <p:tag name="KSO_WM_DIAGRAM_VIRTUALLY_FRAME" val="{&quot;height&quot;:344.1093700787402,&quot;left&quot;:53.1,&quot;top&quot;:185.13748031496064,&quot;width&quot;:1045.7906299212598}"/>
</p:tagLst>
</file>

<file path=ppt/tags/tag3.xml><?xml version="1.0" encoding="utf-8"?>
<p:tagLst xmlns:p="http://schemas.openxmlformats.org/presentationml/2006/main">
  <p:tag name="KSO_WM_DIAGRAM_VIRTUALLY_FRAME" val="{&quot;height&quot;:344.1093700787402,&quot;left&quot;:53.1,&quot;top&quot;:185.13748031496064,&quot;width&quot;:1045.7906299212598}"/>
</p:tagLst>
</file>

<file path=ppt/tags/tag30.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31.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32.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33.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34.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35.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36.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37.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38.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39.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xml><?xml version="1.0" encoding="utf-8"?>
<p:tagLst xmlns:p="http://schemas.openxmlformats.org/presentationml/2006/main">
  <p:tag name="KSO_WM_DIAGRAM_VIRTUALLY_FRAME" val="{&quot;height&quot;:344.1093700787402,&quot;left&quot;:53.1,&quot;top&quot;:185.13748031496064,&quot;width&quot;:1045.7906299212598}"/>
</p:tagLst>
</file>

<file path=ppt/tags/tag40.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1.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2.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3.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4.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5.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6.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7.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8.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49.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5.xml><?xml version="1.0" encoding="utf-8"?>
<p:tagLst xmlns:p="http://schemas.openxmlformats.org/presentationml/2006/main">
  <p:tag name="KSO_WM_DIAGRAM_VIRTUALLY_FRAME" val="{&quot;height&quot;:344.1093700787402,&quot;left&quot;:53.1,&quot;top&quot;:185.13748031496064,&quot;width&quot;:1045.7906299212598}"/>
</p:tagLst>
</file>

<file path=ppt/tags/tag50.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51.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52.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53.xml><?xml version="1.0" encoding="utf-8"?>
<p:tagLst xmlns:p="http://schemas.openxmlformats.org/presentationml/2006/main">
  <p:tag name="KSO_WM_DIAGRAM_VIRTUALLY_FRAME" val="{&quot;height&quot;:338.83125984251967,&quot;left&quot;:42.25314960629921,&quot;top&quot;:145.82811023622048,&quot;width&quot;:1047.2437795275594}"/>
</p:tagLst>
</file>

<file path=ppt/tags/tag6.xml><?xml version="1.0" encoding="utf-8"?>
<p:tagLst xmlns:p="http://schemas.openxmlformats.org/presentationml/2006/main">
  <p:tag name="KSO_WM_DIAGRAM_VIRTUALLY_FRAME" val="{&quot;height&quot;:344.1093700787402,&quot;left&quot;:53.1,&quot;top&quot;:185.13748031496064,&quot;width&quot;:1045.7906299212598}"/>
</p:tagLst>
</file>

<file path=ppt/tags/tag7.xml><?xml version="1.0" encoding="utf-8"?>
<p:tagLst xmlns:p="http://schemas.openxmlformats.org/presentationml/2006/main">
  <p:tag name="KSO_WM_DIAGRAM_VIRTUALLY_FRAME" val="{&quot;height&quot;:344.1093700787402,&quot;left&quot;:53.1,&quot;top&quot;:185.13748031496064,&quot;width&quot;:1045.7906299212598}"/>
</p:tagLst>
</file>

<file path=ppt/tags/tag8.xml><?xml version="1.0" encoding="utf-8"?>
<p:tagLst xmlns:p="http://schemas.openxmlformats.org/presentationml/2006/main">
  <p:tag name="KSO_WM_DIAGRAM_VIRTUALLY_FRAME" val="{&quot;height&quot;:344.1093700787402,&quot;left&quot;:53.1,&quot;top&quot;:185.13748031496064,&quot;width&quot;:1045.7906299212598}"/>
</p:tagLst>
</file>

<file path=ppt/tags/tag9.xml><?xml version="1.0" encoding="utf-8"?>
<p:tagLst xmlns:p="http://schemas.openxmlformats.org/presentationml/2006/main">
  <p:tag name="KSO_WM_DIAGRAM_VIRTUALLY_FRAME" val="{&quot;height&quot;:344.1093700787402,&quot;left&quot;:53.1,&quot;top&quot;:185.13748031496064,&quot;width&quot;:1045.79062992125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10182</Words>
  <Application>WPS Presentation</Application>
  <PresentationFormat>On-screen Show (16:9)</PresentationFormat>
  <Paragraphs>278</Paragraphs>
  <Slides>14</Slides>
  <Notes>14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14</vt:i4>
      </vt:variant>
    </vt:vector>
  </HeadingPairs>
  <TitlesOfParts>
    <vt:vector size="36" baseType="lpstr">
      <vt:lpstr>Arial</vt:lpstr>
      <vt:lpstr>SimSun</vt:lpstr>
      <vt:lpstr>Wingdings</vt:lpstr>
      <vt:lpstr>Roboto Slab</vt:lpstr>
      <vt:lpstr>Roboto Slab</vt:lpstr>
      <vt:lpstr>Roboto Slab</vt:lpstr>
      <vt:lpstr>Roboto</vt:lpstr>
      <vt:lpstr>Roboto</vt:lpstr>
      <vt:lpstr>Roboto</vt:lpstr>
      <vt:lpstr>Consolas</vt:lpstr>
      <vt:lpstr>Consolas</vt:lpstr>
      <vt:lpstr>Consolas</vt:lpstr>
      <vt:lpstr>Roboto Slab Light</vt:lpstr>
      <vt:lpstr>Segoe Print</vt:lpstr>
      <vt:lpstr>Roboto Slab Light</vt:lpstr>
      <vt:lpstr>Roboto Slab Light</vt:lpstr>
      <vt:lpstr>Calibri</vt:lpstr>
      <vt:lpstr>Microsoft YaHei</vt:lpstr>
      <vt:lpstr>Arial Unicode MS</vt:lpstr>
      <vt:lpstr>MingLiU-ExtB</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Hiep Le Van</cp:lastModifiedBy>
  <cp:revision>13</cp:revision>
  <dcterms:created xsi:type="dcterms:W3CDTF">2025-12-15T15:33:00Z</dcterms:created>
  <dcterms:modified xsi:type="dcterms:W3CDTF">2025-12-15T16:21:01Z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653C5F6F7E4D47288074E71A6198484F_12</vt:lpwstr>
  </property>
  <property fmtid="{D5CDD505-2E9C-101B-9397-08002B2CF9AE}" pid="3" name="KSOProductBuildVer">
    <vt:lpwstr>1033-12.2.0.23155</vt:lpwstr>
  </property>
</Properties>
</file>